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94" r:id="rId5"/>
  </p:sldMasterIdLst>
  <p:notesMasterIdLst>
    <p:notesMasterId r:id="rId16"/>
  </p:notesMasterIdLst>
  <p:sldIdLst>
    <p:sldId id="266" r:id="rId6"/>
    <p:sldId id="2147483583" r:id="rId7"/>
    <p:sldId id="2147483582" r:id="rId8"/>
    <p:sldId id="270" r:id="rId9"/>
    <p:sldId id="272" r:id="rId10"/>
    <p:sldId id="273" r:id="rId11"/>
    <p:sldId id="274" r:id="rId12"/>
    <p:sldId id="275" r:id="rId13"/>
    <p:sldId id="276" r:id="rId14"/>
    <p:sldId id="21474835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tion template: Earned universalism" id="{31DBA0DC-5D20-B147-BC04-B07DF7D028DD}">
          <p14:sldIdLst>
            <p14:sldId id="266"/>
            <p14:sldId id="2147483583"/>
            <p14:sldId id="2147483582"/>
            <p14:sldId id="270"/>
            <p14:sldId id="272"/>
            <p14:sldId id="273"/>
            <p14:sldId id="274"/>
            <p14:sldId id="275"/>
            <p14:sldId id="276"/>
            <p14:sldId id="2147483579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A6360E-73F8-852B-5611-06D6ADAB35AA}" name="Ellie Smith" initials="ES" userId="S::esmith@catalyst.org::35d2eb70-eb6a-403c-a3b8-b3818ae383a3" providerId="AD"/>
  <p188:author id="{69823A24-BCC1-0E91-5C04-FF65B4445388}" name="Joy Ohm" initials="JO" userId="S::johm@catalyst.org::e1530ad6-ec21-402c-a05b-3faa11a58b99" providerId="AD"/>
  <p188:author id="{A3683C35-7227-D87C-D4A1-37BA4CEC17E5}" name="Krista Frederico" initials="KF" userId="S::kfrederico@catalyst.org::42234a9e-1a49-41df-8dee-f54cad0baa7c" providerId="AD"/>
  <p188:author id="{16FBA064-2362-AE41-2748-18631A7FA03D}" name="Tuesday Hagiwara" initials="" userId="S::thagiwara@catalyst.org::dd9c2be7-4d66-4c25-b528-75b77b54fdb8" providerId="AD"/>
  <p188:author id="{F6A9D76D-D461-A86B-C480-9BE3FEEF4887}" name="Kathrina Robotham" initials="KR" userId="S::krobotham@catalyst.org::4d215c28-29ac-42be-a0cc-f26d5f921ffe" providerId="AD"/>
  <p188:author id="{F9A13CB3-D52F-DC2D-9B49-6BB954A8E076}" name="Emily V. Troiano" initials="ET" userId="S::etroiano@catalyst.org::1c0e1e5c-61f8-4edc-b5c0-837333618d28" providerId="AD"/>
  <p188:author id="{5DD211C4-1F86-5883-0894-BE96A32EE7F0}" name="Ana Terstage" initials="AT" userId="S::aterstage@catalyst.org::46f7e7d1-6d6a-46f9-b7bf-d26fa845428f" providerId="AD"/>
  <p188:author id="{358362DA-8B09-82CC-DAF6-7929EB508939}" name="Shaunna Randolph" initials="SR" userId="S::srandolph@catalyst.org::7844a84a-1752-4a31-924c-79e0cf776f9b" providerId="AD"/>
  <p188:author id="{CD8776EE-1944-D4C2-8B9B-2926C21D05AB}" name="Venessa Hughes" initials="VH" userId="S::vhughes@catalyst.org::f266014a-12e3-41e0-8d13-6d74caf02ee8" providerId="AD"/>
  <p188:author id="{5A6471FB-C8B1-9F4A-4BCA-07786C2B7FCE}" name="Lyangela Gutierrez" initials="LG" userId="S::lgutierrez@catalyst.org::fb3e4975-eb64-430f-86a7-11545e7183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974"/>
    <a:srgbClr val="3AABC5"/>
    <a:srgbClr val="152851"/>
    <a:srgbClr val="000000"/>
    <a:srgbClr val="09122D"/>
    <a:srgbClr val="E6E8E6"/>
    <a:srgbClr val="87D5F7"/>
    <a:srgbClr val="971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8E088-B7F4-4191-A81C-CB6B9F277A2B}" v="39" dt="2026-05-07T16:34:39.22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F133-15FC-094D-BE21-7D0FB1405F82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C785-1C6B-B847-BCB8-1306154E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alyst.org/" TargetMode="External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8314C-F69B-CF9F-F816-05F6402EE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74FFC1B-4C0A-23FA-B0DC-36808660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4129028"/>
            <a:ext cx="7056783" cy="103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065637-D250-7BF6-18BF-2FF01C39E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5426271"/>
            <a:ext cx="7056783" cy="6479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 or Department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298BC8-01CE-3D70-684C-457C1CF81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705678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B3226-4546-7F06-B311-08D74B28D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730" y="1508065"/>
            <a:ext cx="2971800" cy="26209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DBAEF9-1E81-C037-BE9C-F126D0E8347E}"/>
              </a:ext>
            </a:extLst>
          </p:cNvPr>
          <p:cNvCxnSpPr/>
          <p:nvPr userDrawn="1"/>
        </p:nvCxnSpPr>
        <p:spPr>
          <a:xfrm>
            <a:off x="588335" y="3872525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3715" y="3826030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416" y="1340768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2818242"/>
            <a:ext cx="4680520" cy="794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1340768"/>
            <a:ext cx="468052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AAA1155-A98A-D80D-8653-D69338AF0E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351584" y="5287803"/>
            <a:ext cx="4680520" cy="794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3AFA29D-249C-CA61-0862-50996A5F6C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351584" y="3810329"/>
            <a:ext cx="468052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620688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D3B327-E981-CBAA-7A63-C7D8E2E68B5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3ADD7-71D5-74B5-54A8-ACCDB44E1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D8094F-99C7-BE39-627B-CD01B09DFE78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14057-4A37-9B32-FB20-B12CF108CB96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3074252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Only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7746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00A895-0312-DCEA-5CD9-5022BE87D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948" y="2439004"/>
            <a:ext cx="6172200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C73C7-8424-E706-55FB-75A708079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948" y="4887224"/>
            <a:ext cx="6172200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2466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eft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00A895-0312-DCEA-5CD9-5022BE87D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948" y="2439004"/>
            <a:ext cx="6172200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C73C7-8424-E706-55FB-75A708079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948" y="4887224"/>
            <a:ext cx="6172200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13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74417878-89AD-A730-93B8-34AE3C5A4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188640"/>
            <a:ext cx="12191999" cy="23414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C98DB9-8B6D-7EFF-9F1C-6AED4273A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948" y="2439004"/>
            <a:ext cx="6172200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964A7-4786-0CD5-4DE1-7DB1C95A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948" y="4887224"/>
            <a:ext cx="6172200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178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Left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0B8222-5E2B-54E1-D21D-24D113D4BDCA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74417878-89AD-A730-93B8-34AE3C5A4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188640"/>
            <a:ext cx="12191999" cy="23414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C98DB9-8B6D-7EFF-9F1C-6AED4273A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948" y="2439004"/>
            <a:ext cx="6172200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964A7-4786-0CD5-4DE1-7DB1C95A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948" y="4887224"/>
            <a:ext cx="6172200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9F150BC5-2013-66DF-CD11-6907EEFF90EE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D2306-BEC4-9E32-A3BF-AA4438EEA3C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C5AF1-A0A2-8FB5-F144-621B94CCC72A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B6A5C-F943-963E-3C79-C07251FEE486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4139524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to Wa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63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to Wall Image -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239800-6D21-1735-1704-E97AFDE8A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11233246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C0B97-6831-5F6F-B847-DAE391B5E5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11233248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70144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l to Wall Image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239800-6D21-1735-1704-E97AFDE8A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11233246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C0B97-6831-5F6F-B847-DAE391B5E5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11233248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0EDE4190-EB20-9028-1B61-55AF5607204F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692D6-FF2A-49A1-546B-264B9590D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CD9E2-89C0-69BB-F69F-3384430273B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53E7F-3988-1A57-F3EB-C7FCA74FBE75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39689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+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29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2028" y="620688"/>
            <a:ext cx="2857501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2028" y="4887224"/>
            <a:ext cx="2857501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049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+ Right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295DC1-62C4-7424-5145-006BF91D5BBB}"/>
              </a:ext>
            </a:extLst>
          </p:cNvPr>
          <p:cNvSpPr/>
          <p:nvPr userDrawn="1"/>
        </p:nvSpPr>
        <p:spPr>
          <a:xfrm>
            <a:off x="8229600" y="0"/>
            <a:ext cx="3962400" cy="6858001"/>
          </a:xfrm>
          <a:prstGeom prst="rect">
            <a:avLst/>
          </a:prstGeom>
          <a:gradFill>
            <a:gsLst>
              <a:gs pos="41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29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2028" y="620688"/>
            <a:ext cx="2857501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2028" y="4887224"/>
            <a:ext cx="2857501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27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3715" y="3826030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416" y="1340768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2818242"/>
            <a:ext cx="4680520" cy="794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1340768"/>
            <a:ext cx="468052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AAA1155-A98A-D80D-8653-D69338AF0E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351584" y="5287803"/>
            <a:ext cx="4680520" cy="794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3AFA29D-249C-CA61-0862-50996A5F6C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351584" y="3810329"/>
            <a:ext cx="468052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620688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558039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+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843" y="0"/>
            <a:ext cx="8229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764" y="620688"/>
            <a:ext cx="2857501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764" y="4887224"/>
            <a:ext cx="2857501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1135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+ Left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052CB3-143B-0B25-A747-7AA45457AAF4}"/>
              </a:ext>
            </a:extLst>
          </p:cNvPr>
          <p:cNvSpPr/>
          <p:nvPr userDrawn="1"/>
        </p:nvSpPr>
        <p:spPr>
          <a:xfrm>
            <a:off x="0" y="0"/>
            <a:ext cx="3962400" cy="6858001"/>
          </a:xfrm>
          <a:prstGeom prst="rect">
            <a:avLst/>
          </a:prstGeom>
          <a:gradFill>
            <a:gsLst>
              <a:gs pos="41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843" y="0"/>
            <a:ext cx="8229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764" y="620688"/>
            <a:ext cx="2857501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764" y="4887224"/>
            <a:ext cx="2857501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9684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mage +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3792" y="620688"/>
            <a:ext cx="7475737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792" y="4887224"/>
            <a:ext cx="7475737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7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mage + Right Tex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3792" y="620688"/>
            <a:ext cx="7475737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792" y="4887224"/>
            <a:ext cx="7475737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535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mage +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4400" y="0"/>
            <a:ext cx="3657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470" y="620688"/>
            <a:ext cx="7475737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470" y="4887224"/>
            <a:ext cx="7475737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959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mage + Left Tex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6BD6ED-B929-DC12-0D10-2B1CFD1233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4400" y="0"/>
            <a:ext cx="3657600" cy="6858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1DAC44FA-55C6-F977-2ED3-63B3592A78F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6FB0-5FDA-EC88-C287-2B0793077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FE571-39C2-D9E6-A2BE-B0FC69E2082F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775CF-5B63-AEB4-E3A9-83D8A2B6B64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34F4E-BE93-C2E6-B183-64350F9BA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470" y="620688"/>
            <a:ext cx="7475737" cy="40673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EB4EE6-4809-1FE2-867E-F3FA2D1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470" y="4887224"/>
            <a:ext cx="7475737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324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206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3" name="Rectangle 7"/>
          <p:cNvSpPr/>
          <p:nvPr/>
        </p:nvSpPr>
        <p:spPr>
          <a:xfrm>
            <a:off x="420879" y="0"/>
            <a:ext cx="1177290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4" name="Footer Placeholder 11">
            <a:hlinkClick r:id="rId2"/>
          </p:cNvPr>
          <p:cNvSpPr txBox="1"/>
          <p:nvPr/>
        </p:nvSpPr>
        <p:spPr>
          <a:xfrm rot="5400000">
            <a:off x="-224538" y="523537"/>
            <a:ext cx="869959" cy="20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Catalyst.org</a:t>
            </a:r>
          </a:p>
        </p:txBody>
      </p:sp>
      <p:sp>
        <p:nvSpPr>
          <p:cNvPr id="725" name="Footer Placeholder 11"/>
          <p:cNvSpPr txBox="1"/>
          <p:nvPr/>
        </p:nvSpPr>
        <p:spPr>
          <a:xfrm rot="5400000">
            <a:off x="-285682" y="6070899"/>
            <a:ext cx="992246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2024 Catalyst Inc</a:t>
            </a:r>
          </a:p>
        </p:txBody>
      </p:sp>
      <p:sp>
        <p:nvSpPr>
          <p:cNvPr id="72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1003468" y="701458"/>
            <a:ext cx="10595634" cy="1897696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484848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7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03300" y="2598738"/>
            <a:ext cx="1882954" cy="3588707"/>
          </a:xfrm>
          <a:prstGeom prst="rect">
            <a:avLst/>
          </a:prstGeom>
        </p:spPr>
        <p:txBody>
          <a:bodyPr/>
          <a:lstStyle>
            <a:lvl1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1pPr>
            <a:lvl2pPr marL="711200" indent="-2540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2pPr>
            <a:lvl3pPr marL="1200150" indent="-28575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3pPr>
            <a:lvl4pPr marL="16981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4pPr>
            <a:lvl5pPr marL="21553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3181512" y="2598738"/>
            <a:ext cx="1882951" cy="3588707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72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359725" y="2598738"/>
            <a:ext cx="1882952" cy="3588707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73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537936" y="2598738"/>
            <a:ext cx="1882951" cy="3588707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731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9716148" y="2598738"/>
            <a:ext cx="1882951" cy="3588707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7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304278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206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1" name="Rectangle 7"/>
          <p:cNvSpPr/>
          <p:nvPr/>
        </p:nvSpPr>
        <p:spPr>
          <a:xfrm>
            <a:off x="420879" y="0"/>
            <a:ext cx="1177290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2" name="Footer Placeholder 11">
            <a:hlinkClick r:id="rId2"/>
          </p:cNvPr>
          <p:cNvSpPr txBox="1"/>
          <p:nvPr/>
        </p:nvSpPr>
        <p:spPr>
          <a:xfrm rot="5400000">
            <a:off x="-224538" y="523537"/>
            <a:ext cx="869959" cy="20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Catalyst.org</a:t>
            </a:r>
          </a:p>
        </p:txBody>
      </p:sp>
      <p:sp>
        <p:nvSpPr>
          <p:cNvPr id="383" name="Footer Placeholder 11"/>
          <p:cNvSpPr txBox="1"/>
          <p:nvPr/>
        </p:nvSpPr>
        <p:spPr>
          <a:xfrm rot="5400000">
            <a:off x="-285682" y="6070899"/>
            <a:ext cx="992246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2024 Catalyst Inc</a:t>
            </a: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797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206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4" name="Rectangle 7"/>
          <p:cNvSpPr/>
          <p:nvPr/>
        </p:nvSpPr>
        <p:spPr>
          <a:xfrm>
            <a:off x="420879" y="0"/>
            <a:ext cx="1177290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5" name="Footer Placeholder 11">
            <a:hlinkClick r:id="rId2"/>
          </p:cNvPr>
          <p:cNvSpPr txBox="1"/>
          <p:nvPr/>
        </p:nvSpPr>
        <p:spPr>
          <a:xfrm rot="5400000">
            <a:off x="-224538" y="523537"/>
            <a:ext cx="869959" cy="20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Catalyst.org</a:t>
            </a:r>
          </a:p>
        </p:txBody>
      </p:sp>
      <p:sp>
        <p:nvSpPr>
          <p:cNvPr id="636" name="Footer Placeholder 11"/>
          <p:cNvSpPr txBox="1"/>
          <p:nvPr/>
        </p:nvSpPr>
        <p:spPr>
          <a:xfrm rot="5400000">
            <a:off x="-285682" y="6070899"/>
            <a:ext cx="992246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2024 Catalyst Inc</a:t>
            </a:r>
          </a:p>
        </p:txBody>
      </p:sp>
      <p:pic>
        <p:nvPicPr>
          <p:cNvPr id="637" name="Picture 2" descr="Picture 2"/>
          <p:cNvPicPr>
            <a:picLocks noChangeAspect="1"/>
          </p:cNvPicPr>
          <p:nvPr/>
        </p:nvPicPr>
        <p:blipFill>
          <a:blip r:embed="rId3"/>
          <a:srcRect t="22027" r="3340" b="40130"/>
          <a:stretch>
            <a:fillRect/>
          </a:stretch>
        </p:blipFill>
        <p:spPr>
          <a:xfrm>
            <a:off x="419092" y="0"/>
            <a:ext cx="11784633" cy="2595276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Rectangle 7"/>
          <p:cNvSpPr/>
          <p:nvPr/>
        </p:nvSpPr>
        <p:spPr>
          <a:xfrm>
            <a:off x="419097" y="2599152"/>
            <a:ext cx="11772903" cy="4258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9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1003468" y="701458"/>
            <a:ext cx="10595634" cy="1897696"/>
          </a:xfrm>
          <a:prstGeom prst="rect">
            <a:avLst/>
          </a:prstGeom>
        </p:spPr>
        <p:txBody>
          <a:bodyPr anchor="t"/>
          <a:lstStyle>
            <a:lvl1pPr algn="l"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6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03300" y="2896180"/>
            <a:ext cx="3233740" cy="3260145"/>
          </a:xfrm>
          <a:prstGeom prst="rect">
            <a:avLst/>
          </a:prstGeom>
        </p:spPr>
        <p:txBody>
          <a:bodyPr/>
          <a:lstStyle>
            <a:lvl1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1pPr>
            <a:lvl2pPr marL="711200" indent="-2540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2pPr>
            <a:lvl3pPr marL="1200150" indent="-28575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3pPr>
            <a:lvl4pPr marL="16981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4pPr>
            <a:lvl5pPr marL="21553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684331" y="2896180"/>
            <a:ext cx="3233740" cy="3260145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642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8365363" y="2884608"/>
            <a:ext cx="3233740" cy="326014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pPr>
            <a:endParaRPr/>
          </a:p>
        </p:txBody>
      </p:sp>
      <p:sp>
        <p:nvSpPr>
          <p:cNvPr id="6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56931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206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Rectangle 7"/>
          <p:cNvSpPr/>
          <p:nvPr/>
        </p:nvSpPr>
        <p:spPr>
          <a:xfrm>
            <a:off x="420879" y="0"/>
            <a:ext cx="1177290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Footer Placeholder 11">
            <a:hlinkClick r:id="rId2"/>
          </p:cNvPr>
          <p:cNvSpPr txBox="1"/>
          <p:nvPr/>
        </p:nvSpPr>
        <p:spPr>
          <a:xfrm rot="5400000">
            <a:off x="-224538" y="523537"/>
            <a:ext cx="869959" cy="20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Catalyst.org</a:t>
            </a:r>
          </a:p>
        </p:txBody>
      </p:sp>
      <p:sp>
        <p:nvSpPr>
          <p:cNvPr id="46" name="Footer Placeholder 11"/>
          <p:cNvSpPr txBox="1"/>
          <p:nvPr/>
        </p:nvSpPr>
        <p:spPr>
          <a:xfrm rot="5400000">
            <a:off x="-285682" y="6070899"/>
            <a:ext cx="992246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2025 Catalyst Inc</a:t>
            </a: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/>
          <a:srcRect t="22027" r="3340" b="40130"/>
          <a:stretch>
            <a:fillRect/>
          </a:stretch>
        </p:blipFill>
        <p:spPr>
          <a:xfrm>
            <a:off x="419092" y="0"/>
            <a:ext cx="11784633" cy="259527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1003468" y="701458"/>
            <a:ext cx="10595634" cy="1897696"/>
          </a:xfrm>
          <a:prstGeom prst="rect">
            <a:avLst/>
          </a:prstGeom>
        </p:spPr>
        <p:txBody>
          <a:bodyPr anchor="t"/>
          <a:lstStyle>
            <a:lvl1pPr algn="l"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1003468" y="2916820"/>
            <a:ext cx="10595634" cy="3260143"/>
          </a:xfrm>
          <a:prstGeom prst="rect">
            <a:avLst/>
          </a:prstGeom>
        </p:spPr>
        <p:txBody>
          <a:bodyPr/>
          <a:lstStyle>
            <a:lvl1pPr marL="228600" indent="-2286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1pPr>
            <a:lvl2pPr marL="711200" indent="-25400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2pPr>
            <a:lvl3pPr marL="1200150" indent="-28575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3pPr>
            <a:lvl4pPr marL="16981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4pPr>
            <a:lvl5pPr marL="2155370" indent="-326570" algn="l">
              <a:buClr>
                <a:schemeClr val="accent1"/>
              </a:buClr>
              <a:buSzPct val="100000"/>
              <a:buFont typeface="Helvetica"/>
              <a:buChar char="+"/>
              <a:defRPr sz="2000">
                <a:solidFill>
                  <a:srgbClr val="4848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9191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480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rea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8A9CF-6442-D045-7E0A-539A92577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rgbClr val="002060"/>
              </a:gs>
              <a:gs pos="0">
                <a:srgbClr val="0C2AF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510CD-223A-17F8-6413-63A811EE421D}"/>
              </a:ext>
            </a:extLst>
          </p:cNvPr>
          <p:cNvSpPr/>
          <p:nvPr userDrawn="1"/>
        </p:nvSpPr>
        <p:spPr>
          <a:xfrm>
            <a:off x="420881" y="0"/>
            <a:ext cx="117728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1">
            <a:hlinkClick r:id="rId2"/>
            <a:extLst>
              <a:ext uri="{FF2B5EF4-FFF2-40B4-BE49-F238E27FC236}">
                <a16:creationId xmlns:a16="http://schemas.microsoft.com/office/drawing/2014/main" id="{4560E486-3F2C-736D-C26B-36C55D50684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286650" y="533415"/>
            <a:ext cx="994182" cy="21544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1" cap="all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Catalyst.org</a:t>
            </a:r>
            <a:endParaRPr lang="en-US" sz="800" b="1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7F17C09-6FF1-CDAA-60DB-D410A2C438EA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333138" y="6062652"/>
            <a:ext cx="1087157" cy="21544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Catalyst Inc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48" y="768096"/>
            <a:ext cx="9044704" cy="5321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B66C7-9DDD-0A41-A02F-BBA3711329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43213"/>
            <a:ext cx="10348913" cy="308270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390445" y="2609685"/>
            <a:ext cx="14111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06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enter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6E52A9-27E8-6482-084D-D83C6A6B6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rgbClr val="002060"/>
              </a:gs>
              <a:gs pos="0">
                <a:srgbClr val="0C2AF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5DEC1-F632-50E5-032E-60FDEFD331EA}"/>
              </a:ext>
            </a:extLst>
          </p:cNvPr>
          <p:cNvSpPr/>
          <p:nvPr userDrawn="1"/>
        </p:nvSpPr>
        <p:spPr>
          <a:xfrm>
            <a:off x="420881" y="0"/>
            <a:ext cx="117728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11">
            <a:hlinkClick r:id="rId2"/>
            <a:extLst>
              <a:ext uri="{FF2B5EF4-FFF2-40B4-BE49-F238E27FC236}">
                <a16:creationId xmlns:a16="http://schemas.microsoft.com/office/drawing/2014/main" id="{31D0FD8C-ACC4-D4D0-475D-DEE1EA062FA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286650" y="533415"/>
            <a:ext cx="994182" cy="21544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1" cap="all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Catalyst.org</a:t>
            </a:r>
            <a:endParaRPr lang="en-US" sz="800" b="1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E2914DF3-8F16-2D7A-8238-68D9B205CEE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333138" y="6062652"/>
            <a:ext cx="1087157" cy="21544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Catalyst Inc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B66C7-9DDD-0A41-A02F-BBA3711329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0445" y="365125"/>
            <a:ext cx="141111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44513"/>
            <a:ext cx="10515599" cy="613769"/>
          </a:xfrm>
        </p:spPr>
        <p:txBody>
          <a:bodyPr>
            <a:noAutofit/>
          </a:bodyPr>
          <a:lstStyle>
            <a:lvl1pPr marL="11112" indent="0" algn="ctr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idx="1"/>
          </p:nvPr>
        </p:nvSpPr>
        <p:spPr>
          <a:xfrm>
            <a:off x="838200" y="1379060"/>
            <a:ext cx="10515600" cy="480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4929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ve Onl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10556B7B-C45F-F66A-39DA-A894E7561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1502638"/>
            <a:ext cx="12192000" cy="2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56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8314C-F69B-CF9F-F816-05F6402EE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74FFC1B-4C0A-23FA-B0DC-36808660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4129028"/>
            <a:ext cx="7056783" cy="103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065637-D250-7BF6-18BF-2FF01C39E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5426271"/>
            <a:ext cx="7056783" cy="6479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 or Department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298BC8-01CE-3D70-684C-457C1CF81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705678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B3226-4546-7F06-B311-08D74B28D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730" y="1508065"/>
            <a:ext cx="2971800" cy="26209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DBAEF9-1E81-C037-BE9C-F126D0E8347E}"/>
              </a:ext>
            </a:extLst>
          </p:cNvPr>
          <p:cNvCxnSpPr/>
          <p:nvPr userDrawn="1"/>
        </p:nvCxnSpPr>
        <p:spPr>
          <a:xfrm>
            <a:off x="588335" y="3872525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470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gradFill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4424E43B-CA78-305B-C174-4F30E3B90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5616623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8108F5A-7229-B127-3C57-03927F974C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561662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C9E99-7B26-376B-EAE7-72D65807E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65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gradFill flip="none" rotWithShape="1">
          <a:gsLst>
            <a:gs pos="5000">
              <a:schemeClr val="tx2"/>
            </a:gs>
            <a:gs pos="55000">
              <a:srgbClr val="15285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B50E3C-805E-539A-0030-777011E3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5616623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E7BDC1-21DF-5429-D928-24B87175F4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561662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9F236CE-9A33-76EA-8755-C4FF6F953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270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7B5BC-9B01-46FB-428F-9B04AD2FF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255B152-8CDA-E0BA-B1F5-3A8ABEEA57E2}"/>
              </a:ext>
            </a:extLst>
          </p:cNvPr>
          <p:cNvSpPr txBox="1">
            <a:spLocks/>
          </p:cNvSpPr>
          <p:nvPr userDrawn="1"/>
        </p:nvSpPr>
        <p:spPr>
          <a:xfrm>
            <a:off x="1717063" y="6335070"/>
            <a:ext cx="9905983" cy="378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Source: Author (YEAR).</a:t>
            </a:r>
            <a:r>
              <a:rPr lang="en-US" b="0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Title.</a:t>
            </a:r>
            <a:r>
              <a:rPr lang="en-US" b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21302021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DB4F8-F3AB-F7D2-741F-C852AE559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4000" y="1591885"/>
            <a:ext cx="3429000" cy="3429000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1295" y="3653251"/>
            <a:ext cx="4995446" cy="1384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61295" y="1591885"/>
            <a:ext cx="4995446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9983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s Dark">
    <p:bg>
      <p:bgPr>
        <a:gradFill flip="none" rotWithShape="1">
          <a:gsLst>
            <a:gs pos="20000">
              <a:schemeClr val="tx2"/>
            </a:gs>
            <a:gs pos="56000">
              <a:srgbClr val="15285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22D6A80-CE3B-530A-29CB-8C64A68FA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270" b="21071"/>
          <a:stretch>
            <a:fillRect/>
          </a:stretch>
        </p:blipFill>
        <p:spPr>
          <a:xfrm>
            <a:off x="0" y="35093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BB093-977D-0EE6-0BE7-96EC34CDC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E2A37F0-3F37-5709-986A-E49CA9F237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4000" y="1591885"/>
            <a:ext cx="3429000" cy="3429000"/>
          </a:xfrm>
          <a:prstGeom prst="roundRect">
            <a:avLst>
              <a:gd name="adj" fmla="val 1633"/>
            </a:avLst>
          </a:prstGeom>
          <a:noFill/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E7AE213-28FE-28B1-55AD-F5B3C5951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1295" y="3653251"/>
            <a:ext cx="4995446" cy="1384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BFE292-D2E4-D5A1-B6A9-A326D48DCA5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61295" y="1591885"/>
            <a:ext cx="4995446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21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Pr>
        <a:gradFill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13FD7A-5B5E-6615-1652-60FC03B2E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5C81FFA-37E1-0EB2-0705-BD88EA8DC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024" y="640664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B52716-9E98-3097-0965-A9BB742B0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1319" y="2004066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BF2141-AF9C-0CF1-BF7D-75AE52895D9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031319" y="640664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CB268CA-1B04-73CA-A895-658369489F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4024" y="3358294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FF9104-11FF-938E-7EE0-D4F62F661F2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31319" y="4721696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3623A3C-A07B-1716-6074-0DCDBEC544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031319" y="3358294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4461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 Dark">
    <p:bg>
      <p:bgPr>
        <a:gradFill flip="none" rotWithShape="1">
          <a:gsLst>
            <a:gs pos="20000">
              <a:schemeClr val="tx2"/>
            </a:gs>
            <a:gs pos="68000">
              <a:srgbClr val="15285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0DDFCAF3-AEA9-02B1-BC33-174B10D2F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935FF-33F8-3E30-BB3F-78C7C6BF6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AC897BE-3A98-ADE4-22CE-7A6846B2BF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024" y="640664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B27F985-9D1B-48C4-9A0A-B2474004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1319" y="2004066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31898D-590F-85B8-0444-BAC4CB882C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031319" y="640664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44D8BDB-52AF-E6ED-048E-5AD39A84F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4024" y="3358294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F72EA73-277F-63EB-2A5E-DCEF9C6C855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31319" y="4721696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3A38-15FD-937D-1D15-2BBF9B503B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031319" y="3358294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1">
            <a:extLst>
              <a:ext uri="{FF2B5EF4-FFF2-40B4-BE49-F238E27FC236}">
                <a16:creationId xmlns:a16="http://schemas.microsoft.com/office/drawing/2014/main" id="{1E733650-C6D3-45BC-FBCF-D498DFDFB41A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8458A-5ABD-92BC-997A-725A7CDDE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A4961-6B5C-2D8C-E8A6-0419BBD174F5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5704E-70EC-D5D3-4EAC-EC30B58F59A0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1221056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12772B-9A4B-13BF-64D5-8742F8955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2" r="7594" b="11095"/>
          <a:stretch>
            <a:fillRect/>
          </a:stretch>
        </p:blipFill>
        <p:spPr>
          <a:xfrm>
            <a:off x="0" y="2922241"/>
            <a:ext cx="12192000" cy="39357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1124744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4C36F23-53C1-A9CE-C3B5-046A5A0C38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4289" y="2414165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5B1B98-A072-65C4-6B6D-D651D6C94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3777567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0B8B80-0044-438E-8548-1AF2CB0643A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2414165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C1932-4BB5-2960-9EDA-DF24171901C2}"/>
              </a:ext>
            </a:extLst>
          </p:cNvPr>
          <p:cNvCxnSpPr>
            <a:cxnSpLocks/>
          </p:cNvCxnSpPr>
          <p:nvPr userDrawn="1"/>
        </p:nvCxnSpPr>
        <p:spPr>
          <a:xfrm>
            <a:off x="4940596" y="1984732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434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 Dark">
    <p:bg>
      <p:bgPr>
        <a:gradFill flip="none" rotWithShape="1">
          <a:gsLst>
            <a:gs pos="0">
              <a:schemeClr val="tx2"/>
            </a:gs>
            <a:gs pos="53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EEC46B8-CAA1-9104-56F0-29D784DA4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270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3B172-089F-320E-8E3C-48591A5A6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1124744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2DE4DD0-7AAB-B242-24F2-C4EF44BCB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4289" y="2414165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7C1723-141A-B9A4-AF76-E7591BE17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3777567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C3AA0C-A3A1-7664-A4D0-BA989AAA944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2414165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37026-5CB6-83C8-3EF0-185BD7A2B60B}"/>
              </a:ext>
            </a:extLst>
          </p:cNvPr>
          <p:cNvCxnSpPr>
            <a:cxnSpLocks/>
          </p:cNvCxnSpPr>
          <p:nvPr userDrawn="1"/>
        </p:nvCxnSpPr>
        <p:spPr>
          <a:xfrm>
            <a:off x="4940596" y="1984732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81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2445E821-76D6-AC77-7586-4D440386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7B898-9C67-9786-C629-BF79F49B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729" y="620688"/>
            <a:ext cx="11783961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D16B050-5D3B-D625-5D25-D9939D1A89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3740" y="1467418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AE799E6-5122-3957-05AB-EF7C644F7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1035" y="2830820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89B5B07-3FE8-D96B-D927-C12F830A04D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41035" y="1467418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75883D7-BF9D-0EA9-4A7D-65DF0E3619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740" y="4185048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07D375D-F24C-6BF6-BE29-FDBD7F4CCC9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341035" y="5548450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0AA53E7-F3C0-E0B5-37A3-FCC2DC69FB7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341035" y="4185048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5887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">
    <p:bg>
      <p:bgPr>
        <a:gradFill flip="none" rotWithShape="1">
          <a:gsLst>
            <a:gs pos="20000">
              <a:schemeClr val="tx2"/>
            </a:gs>
            <a:gs pos="56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9E4F7DB-8F8A-32BA-765A-F07B2B727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729" y="620688"/>
            <a:ext cx="11783961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21700F-FBC5-C6E1-555B-837183CF58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DCCC05F3-2B72-FAB2-5596-869150175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3740" y="1467418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7A9EE5-455F-3053-F57B-BD6DF8267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1035" y="2830820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5E6B29D-0AB5-5ED2-2393-5640AE05B0F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41035" y="1467418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15032A92-6420-95F2-1A8C-C850309D77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740" y="4185048"/>
            <a:ext cx="2286644" cy="2286644"/>
          </a:xfrm>
          <a:prstGeom prst="roundRect">
            <a:avLst>
              <a:gd name="adj" fmla="val 1633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0F9C11-1E9D-354B-FD2D-243C7FB1FBF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341035" y="5548450"/>
            <a:ext cx="4817476" cy="92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071BE0C-63D3-5BD9-228C-6CBE9242DE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341035" y="4185048"/>
            <a:ext cx="4884982" cy="1248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5644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>
          <a:gsLst>
            <a:gs pos="50000">
              <a:schemeClr val="bg1"/>
            </a:gs>
            <a:gs pos="79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4973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 flip="none" rotWithShape="1">
          <a:gsLst>
            <a:gs pos="0">
              <a:schemeClr val="tx2"/>
            </a:gs>
            <a:gs pos="55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9F06A-70A6-562E-70B3-087DDBA51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253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Only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FAFFC2D-F039-E530-68D8-00B09E561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BEEBDA-9557-4C4B-C6AC-F909E216E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A23C-E19F-1CEC-F5AA-0A5606E5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996EF-DF68-F47F-5E81-A2D06CF4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3200"/>
            </a:lvl1pPr>
            <a:lvl2pPr>
              <a:lnSpc>
                <a:spcPct val="100000"/>
              </a:lnSpc>
              <a:spcAft>
                <a:spcPts val="0"/>
              </a:spcAft>
              <a:defRPr sz="2800"/>
            </a:lvl2pPr>
            <a:lvl3pPr>
              <a:lnSpc>
                <a:spcPct val="100000"/>
              </a:lnSpc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40193-43E7-67F1-8CBD-5307077E3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7"/>
            <a:ext cx="1003300" cy="139700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D9F5C33C-D9EC-D06C-DF05-7FBD0AA1C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  <a:solidFill>
            <a:schemeClr val="bg1">
              <a:alpha val="7942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15393467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Bottom Dark">
    <p:bg>
      <p:bgPr>
        <a:gradFill flip="none" rotWithShape="1"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1463A81-A580-6FFA-52EC-D4B7DB855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196E85-4B3E-A987-EB20-4D38C2897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18A8358-5A5D-6C44-9BA8-8B6BCEEBC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68738-C4F3-1374-5E3F-9940B894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6796F-E98F-56BD-3344-6F82731B17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B29A6C80-3651-FD0B-FCA5-39911A94E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692" y="6311134"/>
            <a:ext cx="9905983" cy="378040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32209145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ve Only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3D7625-E5D5-88F9-4B44-E614FA6AA89E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38000">
                <a:schemeClr val="bg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ED4A83F-6C02-3379-46DB-91B5191EC7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692" y="6311134"/>
            <a:ext cx="9905983" cy="37804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05686-23D9-0926-BDB1-318304149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E6199A-79FD-69ED-6ED6-5E4D1541D4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2A5C1E-B13F-C981-A0B8-664B342F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9C3623A-9741-5DD9-1083-9D0BF68D30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8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Onl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purple and blue wave&#10;&#10;AI-generated content may be incorrect.">
            <a:extLst>
              <a:ext uri="{FF2B5EF4-FFF2-40B4-BE49-F238E27FC236}">
                <a16:creationId xmlns:a16="http://schemas.microsoft.com/office/drawing/2014/main" id="{A67C7AC8-5DCA-5DC7-B682-223D5610B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9228" b="12775"/>
          <a:stretch>
            <a:fillRect/>
          </a:stretch>
        </p:blipFill>
        <p:spPr>
          <a:xfrm>
            <a:off x="0" y="2566942"/>
            <a:ext cx="12192000" cy="4291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79492-B6B3-9156-5B2A-7A341FE3B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ECBEA-5272-CB77-8774-671F82897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5EE12860-D4CA-8D4C-2DEA-1E14ED60B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9B3E8C-94C3-9836-8F81-66580422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274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Only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FAFFC2D-F039-E530-68D8-00B09E561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BEEBDA-9557-4C4B-C6AC-F909E216E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A23C-E19F-1CEC-F5AA-0A5606E5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996EF-DF68-F47F-5E81-A2D06CF4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3200"/>
            </a:lvl1pPr>
            <a:lvl2pPr>
              <a:lnSpc>
                <a:spcPct val="100000"/>
              </a:lnSpc>
              <a:spcAft>
                <a:spcPts val="0"/>
              </a:spcAft>
              <a:defRPr sz="2800"/>
            </a:lvl2pPr>
            <a:lvl3pPr>
              <a:lnSpc>
                <a:spcPct val="100000"/>
              </a:lnSpc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40193-43E7-67F1-8CBD-5307077E3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7"/>
            <a:ext cx="1003300" cy="139700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D9F5C33C-D9EC-D06C-DF05-7FBD0AA1C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  <a:solidFill>
            <a:schemeClr val="bg1">
              <a:alpha val="7942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10453611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0BC58B07-AB56-3513-ED7C-6B7351B48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 rot="10800000"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995A20-613D-7CED-200E-767A0465A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0B9C61-20A9-4B62-F4AE-D9210F419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CE504EF-C72C-AB07-2FCD-4AC32EB05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EC92509-5BBE-F4FE-1E63-0860CBA98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22163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ave Only - Top">
    <p:bg>
      <p:bgPr>
        <a:gradFill flip="none" rotWithShape="1">
          <a:gsLst>
            <a:gs pos="0">
              <a:schemeClr val="tx2"/>
            </a:gs>
            <a:gs pos="55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BF8BB36-9C33-41EC-B28F-1C687B127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 rot="10800000"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72FC34-1375-229B-A963-1B74158C7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8F47C-EB4F-DF3B-2394-B3D825ED1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D59C4E2-BA41-8CD6-FAF9-3BE897ED13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21E55F3-FC70-CC2C-A2BA-042CC5B47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54E53-D3A4-A41D-2E4E-A313FB713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49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AB512D99-4DFE-CDC2-14B1-6841529B0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542925"/>
            <a:ext cx="3276432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281334"/>
            <a:ext cx="3276432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4253" y="542925"/>
            <a:ext cx="3178371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C2334-E321-821C-9843-9316A8A6F6C8}"/>
              </a:ext>
            </a:extLst>
          </p:cNvPr>
          <p:cNvCxnSpPr/>
          <p:nvPr userDrawn="1"/>
        </p:nvCxnSpPr>
        <p:spPr>
          <a:xfrm>
            <a:off x="479376" y="3040954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E3D6EDA9-99D5-0664-7345-4AFABEC80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  <a:solidFill>
            <a:schemeClr val="bg1">
              <a:alpha val="7942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9F830-946D-2A8F-D5A5-76F91A3E24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51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hoto Dark">
    <p:bg>
      <p:bgPr>
        <a:gradFill flip="none" rotWithShape="1"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6065683A-7C33-8E78-57BD-14C4DB082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4253" y="542925"/>
            <a:ext cx="3178371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4D112E-999A-50B0-5FB2-453C613F0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542925"/>
            <a:ext cx="3276432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21D3A9-8BE9-BFCC-F543-EB1DDECE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281334"/>
            <a:ext cx="3276432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91D893-CA9F-25ED-DAE2-7AD183FA609E}"/>
              </a:ext>
            </a:extLst>
          </p:cNvPr>
          <p:cNvCxnSpPr/>
          <p:nvPr userDrawn="1"/>
        </p:nvCxnSpPr>
        <p:spPr>
          <a:xfrm>
            <a:off x="479376" y="3040954"/>
            <a:ext cx="2310809" cy="0"/>
          </a:xfrm>
          <a:prstGeom prst="line">
            <a:avLst/>
          </a:prstGeom>
          <a:ln w="38100" cap="rnd">
            <a:solidFill>
              <a:schemeClr val="accent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0821B03-BE43-9A55-0A3A-75A4B9BA3B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CAA13-5D5B-E0AA-DBE5-524EFCE5B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63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73491AF-C881-BF3B-162C-FDCC16648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C8913B-32B6-262E-992A-2F330626BCDF}"/>
              </a:ext>
            </a:extLst>
          </p:cNvPr>
          <p:cNvSpPr/>
          <p:nvPr userDrawn="1"/>
        </p:nvSpPr>
        <p:spPr>
          <a:xfrm>
            <a:off x="965363" y="-30221"/>
            <a:ext cx="11226637" cy="7059622"/>
          </a:xfrm>
          <a:prstGeom prst="ellipse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807017-165B-1BC1-6E07-F135A1EB86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0942" y="542925"/>
            <a:ext cx="1573213" cy="1573213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F4F70-B16B-41F3-FD54-E4C1680C8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44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hoto Dark">
    <p:bg>
      <p:bgPr>
        <a:gradFill flip="none" rotWithShape="1"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DF1E3980-334B-7764-E0A5-94A664877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807017-165B-1BC1-6E07-F135A1EB86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0942" y="542925"/>
            <a:ext cx="1573213" cy="1573213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B8DC3-5E24-2D3B-CFEE-B2B71AD22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762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9911CF1E-2467-09B1-F7A3-0D5BF1E2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4BA24F1D-0A05-9B04-7800-0D8A3E7DD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512" y="542925"/>
            <a:ext cx="1573213" cy="1573213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4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hoto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06F53571-E612-9816-3647-413163504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4BA24F1D-0A05-9B04-7800-0D8A3E7DD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512" y="542925"/>
            <a:ext cx="1573213" cy="1573213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046DC-D95B-6BE2-3D9A-F5275BBCB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45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40CDC825-1D7A-8527-3F64-AE78A36B4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78111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hoto Dark">
    <p:bg>
      <p:bgPr>
        <a:gradFill flip="none" rotWithShape="1">
          <a:gsLst>
            <a:gs pos="0">
              <a:schemeClr val="tx2"/>
            </a:gs>
            <a:gs pos="68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AE66A61F-7124-7C1A-829C-1F7E1044C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3452" r="28708" b="2452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77307-BEBA-8E96-526C-A6402BF41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Bottom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2366FD9D-BAEB-5BA4-3627-73ECF0676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989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purple and blue wave&#10;&#10;AI-generated content may be incorrect.">
            <a:extLst>
              <a:ext uri="{FF2B5EF4-FFF2-40B4-BE49-F238E27FC236}">
                <a16:creationId xmlns:a16="http://schemas.microsoft.com/office/drawing/2014/main" id="{D80A315D-A189-BC04-D978-C292A59B2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9228" b="36305"/>
          <a:stretch>
            <a:fillRect/>
          </a:stretch>
        </p:blipFill>
        <p:spPr>
          <a:xfrm>
            <a:off x="0" y="3724512"/>
            <a:ext cx="12192000" cy="31334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9A70C-3AE5-413F-623E-4E06875FC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D26352-549B-7ADB-55DF-E2AA9B1CD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6EF963E4-54FC-4992-2BB1-83A4F2347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30CB8CA-965E-FBFE-70EF-0B03AECD89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36647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Graphic Dark">
    <p:bg>
      <p:bgPr>
        <a:gradFill flip="none" rotWithShape="1">
          <a:gsLst>
            <a:gs pos="0">
              <a:schemeClr val="tx2"/>
            </a:gs>
            <a:gs pos="52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urple and blue wave&#10;&#10;AI-generated content may be incorrect.">
            <a:extLst>
              <a:ext uri="{FF2B5EF4-FFF2-40B4-BE49-F238E27FC236}">
                <a16:creationId xmlns:a16="http://schemas.microsoft.com/office/drawing/2014/main" id="{433DC2C9-CD9B-B158-0C0C-95F517D61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9228" b="36305"/>
          <a:stretch>
            <a:fillRect/>
          </a:stretch>
        </p:blipFill>
        <p:spPr>
          <a:xfrm>
            <a:off x="0" y="3724512"/>
            <a:ext cx="12192000" cy="3133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68ACC6-C13C-E8A8-F47E-6E5C49411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4ACC7-516C-E6CF-4661-E24ED2244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DC56E3-36CB-D7C7-65B9-0B52A5594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E9941FF-E1AA-2327-6A8B-4E37C7E85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73CDC-A531-D954-3B39-190067FDA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75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131A7B-2E90-6BCD-7164-EBB58CB0C67D}"/>
              </a:ext>
            </a:extLst>
          </p:cNvPr>
          <p:cNvSpPr/>
          <p:nvPr userDrawn="1"/>
        </p:nvSpPr>
        <p:spPr>
          <a:xfrm>
            <a:off x="0" y="-1"/>
            <a:ext cx="12192000" cy="199117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a purple and blue wave&#10;&#10;AI-generated content may be incorrect.">
            <a:extLst>
              <a:ext uri="{FF2B5EF4-FFF2-40B4-BE49-F238E27FC236}">
                <a16:creationId xmlns:a16="http://schemas.microsoft.com/office/drawing/2014/main" id="{6CD842F0-965E-ADB7-3727-24B9FED0E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23220" r="9228" b="36305"/>
          <a:stretch>
            <a:fillRect/>
          </a:stretch>
        </p:blipFill>
        <p:spPr>
          <a:xfrm>
            <a:off x="0" y="0"/>
            <a:ext cx="12192000" cy="19911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809591-159A-2928-0DBA-1023C5601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9"/>
            <a:ext cx="11233248" cy="77227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slide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72F36-6BE9-0C39-0499-717E2BFCC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C5BFC05-DA62-99C0-205C-3B41478B8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2F5F0-7BE1-C49F-235D-FBF5417AF1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19358"/>
            <a:ext cx="11233150" cy="4349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7A26FF-C9E6-5E58-FBAD-1D9EFB004D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8499412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Dark">
    <p:bg>
      <p:bgPr>
        <a:gradFill flip="none" rotWithShape="1">
          <a:gsLst>
            <a:gs pos="0">
              <a:schemeClr val="tx2"/>
            </a:gs>
            <a:gs pos="54000">
              <a:srgbClr val="15285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8452" y="2850159"/>
            <a:ext cx="6895095" cy="115768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3DE3398A-8AEC-7BB4-0B4F-06D792E17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28708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77CFE-BCAA-9BD3-4EBA-D589F3508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62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BE50B-F107-C3B6-76F0-6D31BAD2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266BA-18CD-EA14-D1D6-5EBAEE59F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D5D47-E30D-30D7-79EE-95C808DAA5C0}"/>
              </a:ext>
            </a:extLst>
          </p:cNvPr>
          <p:cNvSpPr txBox="1"/>
          <p:nvPr userDrawn="1"/>
        </p:nvSpPr>
        <p:spPr>
          <a:xfrm>
            <a:off x="466721" y="5892726"/>
            <a:ext cx="11339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Catalyst is a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tax-exempt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organization focused on benefiting the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public good,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organized under Section 501(c)(3) of the U.S. Internal Revenue Code. Contributions to Catalyst in the U.S. are tax deductible as a charitable donation under Section 170(a) of the Internal Revenue Code. Any value of return benefits, such as event tickets or speaking engagements, in exchange for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Contribution are goods and services excluded from the qualified charitable tax-deductible amount in accordance with law. Supporter should rely on its own tax advice regarding the treatment of payments as charitable or business expense deductions.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52F4C-CA70-4409-4CDE-87B85676AC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818" y="764659"/>
            <a:ext cx="2971800" cy="21050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1F6800-7EE5-8051-4090-4EE86BBD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6552728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5205AC-964C-6466-926D-4DFE08654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068908"/>
            <a:ext cx="6552728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2115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3423E42D-15AA-A865-48B0-D172BB814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28708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152851"/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8B28D-F5C9-FFBB-B47A-8D033A1155EE}"/>
              </a:ext>
            </a:extLst>
          </p:cNvPr>
          <p:cNvSpPr/>
          <p:nvPr userDrawn="1"/>
        </p:nvSpPr>
        <p:spPr>
          <a:xfrm>
            <a:off x="0" y="4686854"/>
            <a:ext cx="12192000" cy="217114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6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AB85C-3C26-80B1-A5B1-3CFDF5730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D5D47-E30D-30D7-79EE-95C808DAA5C0}"/>
              </a:ext>
            </a:extLst>
          </p:cNvPr>
          <p:cNvSpPr txBox="1"/>
          <p:nvPr userDrawn="1"/>
        </p:nvSpPr>
        <p:spPr>
          <a:xfrm>
            <a:off x="466721" y="5892726"/>
            <a:ext cx="11339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Catalyst is a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tax-exempt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organization focused on benefiting the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public good,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organized under Section 501(c)(3) of the U.S. Internal Revenue Code. Contributions to Catalyst in the U.S. are tax deductible as a charitable donation under Section 170(a) of the Internal Revenue Code. Any value of return benefits, such as event tickets or speaking engagements, in exchange for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Contribution are goods and services excluded from the qualified charitable tax-deductible amount in accordance with law. Supporter should rely on its own tax advice regarding the treatment of payments as charitable or business expense deductions.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1F6800-7EE5-8051-4090-4EE86BBD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6552728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5205AC-964C-6466-926D-4DFE08654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068908"/>
            <a:ext cx="6552728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84D9E6-92A1-DCD7-7A8E-CE56EC4E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969" y="859609"/>
            <a:ext cx="3357001" cy="23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632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CB41E-86AB-A8D0-EAB6-695A972CE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FC4589-A5D5-5CBD-6A91-8C5EE558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8662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45CA2F-89F4-06CC-80E7-93655BBC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285638"/>
            <a:ext cx="11233248" cy="4021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B3E5BE4-E8C2-3824-E1CC-709A93D4A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C9171E6-39C0-5789-ED06-9B59DE2ED2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19358"/>
            <a:ext cx="11233150" cy="4349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11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chemeClr val="tx2"/>
            </a:gs>
            <a:gs pos="53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765C21-1A86-2432-5FD5-23ABA74F3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BE6272-966A-D414-8E60-9172D07BB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8662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76FC895-E38A-5F68-1937-E98684B1D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285638"/>
            <a:ext cx="11233248" cy="4021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CC19D7-DE50-2F5D-E956-59E063F07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35C2002-B238-2D33-220E-7E3A5B06DF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19358"/>
            <a:ext cx="11233150" cy="4349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4EA6E-F995-7A02-BB2D-04CE82C7D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632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2" y="2518383"/>
            <a:ext cx="11233247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0676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">
    <p:bg>
      <p:bgPr>
        <a:gradFill flip="none" rotWithShape="1">
          <a:gsLst>
            <a:gs pos="0">
              <a:schemeClr val="tx2"/>
            </a:gs>
            <a:gs pos="59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2" y="2518383"/>
            <a:ext cx="11233247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CB654-E041-6300-7F80-23D30014E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3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ve Only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3D7625-E5D5-88F9-4B44-E614FA6AA89E}"/>
              </a:ext>
            </a:extLst>
          </p:cNvPr>
          <p:cNvSpPr/>
          <p:nvPr userDrawn="1"/>
        </p:nvSpPr>
        <p:spPr>
          <a:xfrm>
            <a:off x="-1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38000">
                <a:schemeClr val="bg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ED4A83F-6C02-3379-46DB-91B5191EC7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05686-23D9-0926-BDB1-318304149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E6199A-79FD-69ED-6ED6-5E4D1541D4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2A5C1E-B13F-C981-A0B8-664B342F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9C3623A-9741-5DD9-1083-9D0BF68D30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66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4BB3C-8B95-505B-1B76-66865D2AC1E8}"/>
              </a:ext>
            </a:extLst>
          </p:cNvPr>
          <p:cNvSpPr/>
          <p:nvPr userDrawn="1"/>
        </p:nvSpPr>
        <p:spPr>
          <a:xfrm>
            <a:off x="0" y="-1"/>
            <a:ext cx="12192000" cy="2176131"/>
          </a:xfrm>
          <a:prstGeom prst="rect">
            <a:avLst/>
          </a:prstGeom>
          <a:gradFill flip="none" rotWithShape="1">
            <a:gsLst>
              <a:gs pos="0">
                <a:srgbClr val="152851"/>
              </a:gs>
              <a:gs pos="74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E230AE40-7570-4AF1-7CC6-6A473880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28597" r="28708" b="46358"/>
          <a:stretch>
            <a:fillRect/>
          </a:stretch>
        </p:blipFill>
        <p:spPr>
          <a:xfrm rot="10800000">
            <a:off x="0" y="-1"/>
            <a:ext cx="12192000" cy="2176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ABE42F4-9202-9C04-273A-5C60C1DFC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A3AC0A-E206-21F4-104A-0955A718A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98259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203EC154-1E21-07F0-24C3-2A8522092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9309" r="28708" b="46359"/>
          <a:stretch>
            <a:fillRect/>
          </a:stretch>
        </p:blipFill>
        <p:spPr>
          <a:xfrm rot="10800000">
            <a:off x="0" y="-1"/>
            <a:ext cx="12192000" cy="38519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91574C-5766-F996-666A-3A02AAA45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3AD7B-9ED0-DA76-483B-4CDB0BE60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2CFB6C4-28DB-FEF9-1FA1-A16B2C480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4C17A7-8A5F-2BEA-4B41-EBF7E6B6E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81999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">
    <p:bg>
      <p:bgPr>
        <a:gradFill flip="none" rotWithShape="1"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06DC968-40C8-1CB6-A760-E5AF61821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9309" r="28708" b="46359"/>
          <a:stretch>
            <a:fillRect/>
          </a:stretch>
        </p:blipFill>
        <p:spPr>
          <a:xfrm rot="10800000">
            <a:off x="0" y="-1"/>
            <a:ext cx="12192000" cy="38519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426E95-50B6-E778-FA61-BC4C021BF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30F50B-8FBB-6DB4-D12A-EF4FE9214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DA663365-B4D4-82AA-5BEE-2254868D78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5F56367-B7D2-6659-F638-946C784DC6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B0F3A-8740-0C45-5187-A1BF07166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9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C7224563-FB60-0BE9-6019-1996D096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9309" r="28708" b="46359"/>
          <a:stretch>
            <a:fillRect/>
          </a:stretch>
        </p:blipFill>
        <p:spPr>
          <a:xfrm rot="10800000">
            <a:off x="0" y="-1"/>
            <a:ext cx="12192000" cy="385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40C45745-55A2-503D-1911-EEC9FD816C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22050-6991-5FCB-0268-9F028632E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807231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Dark">
    <p:bg>
      <p:bgPr>
        <a:gradFill flip="none" rotWithShape="1"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C76E9FA-5F88-4236-27DF-4ADD5E2CD1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9B1969-CA9C-DE7F-E130-7EF6A45BBF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AB721-D251-2A49-8B69-8BA22F6B1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44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Dark">
    <p:bg>
      <p:bgPr>
        <a:gradFill flip="none" rotWithShape="1">
          <a:gsLst>
            <a:gs pos="0">
              <a:schemeClr val="tx2"/>
            </a:gs>
            <a:gs pos="51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9B050FD-52AE-C16B-3B34-B558FB7BE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9309" r="28708" b="46359"/>
          <a:stretch>
            <a:fillRect/>
          </a:stretch>
        </p:blipFill>
        <p:spPr>
          <a:xfrm rot="10800000">
            <a:off x="0" y="-1"/>
            <a:ext cx="12192000" cy="3851976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8899487-703B-6D24-015C-6A09CBA943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481837A-9817-0CF4-98D6-C3BDE939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4D5A-BCA8-530C-1C40-30E5AEEE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93999E-DFA1-9551-7CBF-0EE33199F8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2916820"/>
            <a:ext cx="5616623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693EC-43AD-27C7-136F-1B8528E2D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2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36A7101-FC7E-41BA-E73D-CA5F1A74C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300" y="6304385"/>
            <a:ext cx="6424746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31819993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49000">
                <a:schemeClr val="accent4"/>
              </a:gs>
              <a:gs pos="8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3200"/>
            </a:lvl1pPr>
            <a:lvl2pPr>
              <a:lnSpc>
                <a:spcPct val="100000"/>
              </a:lnSpc>
              <a:spcAft>
                <a:spcPts val="0"/>
              </a:spcAft>
              <a:defRPr sz="2800"/>
            </a:lvl2pPr>
            <a:lvl3pPr>
              <a:lnSpc>
                <a:spcPct val="100000"/>
              </a:lnSpc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8F807-3A1F-45A2-3B48-70723054B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7"/>
            <a:ext cx="1003300" cy="139700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3D6B15CC-82F1-0AED-B4F2-DA6C857ED2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300" y="6304385"/>
            <a:ext cx="6424746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31632342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3185123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BBC061-258F-1B82-8B37-40AE5414FB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5151" y="620689"/>
            <a:ext cx="3089500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5EBE6BF-AC58-C9F7-23C1-CE27466B6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300" y="6304385"/>
            <a:ext cx="6424746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14210426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8F807-3A1F-45A2-3B48-70723054B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7"/>
            <a:ext cx="1003300" cy="139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4D60FF-5EE1-764A-176E-340BFBD3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3185123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DE544-615F-ECDD-251F-92066648F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5151" y="620689"/>
            <a:ext cx="3089500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AF9412DD-7C3B-187E-44A4-ACEF6B245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300" y="6304385"/>
            <a:ext cx="6424746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</p:spTree>
    <p:extLst>
      <p:ext uri="{BB962C8B-B14F-4D97-AF65-F5344CB8AC3E}">
        <p14:creationId xmlns:p14="http://schemas.microsoft.com/office/powerpoint/2010/main" val="198904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ve Only - Bottom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2366FD9D-BAEB-5BA4-3627-73ECF0676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941169"/>
            <a:ext cx="12191999" cy="1800200"/>
          </a:xfrm>
          <a:prstGeom prst="rect">
            <a:avLst/>
          </a:prstGeom>
        </p:spPr>
      </p:pic>
      <p:sp>
        <p:nvSpPr>
          <p:cNvPr id="3" name="Rectangle: Top Corners Rounded 1">
            <a:extLst>
              <a:ext uri="{FF2B5EF4-FFF2-40B4-BE49-F238E27FC236}">
                <a16:creationId xmlns:a16="http://schemas.microsoft.com/office/drawing/2014/main" id="{07C44A3C-1F6D-9D2A-8B5D-55E894CF355A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B4CB2-70C8-E55D-C488-93DB12451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C7E40-65D3-A0A1-CFD4-B88286F0F2D6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BB67A-CE44-5D8E-F3F4-C5950804D821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35380714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560EB1AF-4E91-4693-469D-3BB88276E049}"/>
              </a:ext>
            </a:extLst>
          </p:cNvPr>
          <p:cNvSpPr/>
          <p:nvPr userDrawn="1"/>
        </p:nvSpPr>
        <p:spPr>
          <a:xfrm>
            <a:off x="7768127" y="0"/>
            <a:ext cx="4423873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656D482A-348E-5AEB-DBAD-69582E77E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77F51F-9E3E-71E8-8F5D-FA52AE52F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92636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+ Conten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81A8787C-7DD8-D73E-CDCB-F0C89AA730F8}"/>
              </a:ext>
            </a:extLst>
          </p:cNvPr>
          <p:cNvSpPr/>
          <p:nvPr userDrawn="1"/>
        </p:nvSpPr>
        <p:spPr>
          <a:xfrm>
            <a:off x="0" y="0"/>
            <a:ext cx="7998864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142640DC-A78F-8A4F-7E29-D42B11F44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ADCCF-541C-85AF-570B-88C573DC3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EB627-DF75-38B1-D1F9-994810732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9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89846ACF-FF94-3521-05BF-9EF32C0B1833}"/>
              </a:ext>
            </a:extLst>
          </p:cNvPr>
          <p:cNvSpPr/>
          <p:nvPr userDrawn="1"/>
        </p:nvSpPr>
        <p:spPr>
          <a:xfrm>
            <a:off x="7757852" y="0"/>
            <a:ext cx="4423873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7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EA211051-4691-E5B6-077D-3899098FF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3790" y="1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208D59-AAE4-7781-6BD6-1AF21293A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EB14C-F691-2D7B-A1B8-AB3C0E4B72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4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+ Content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F9B98D3A-6A08-6110-B859-DF436989A4A1}"/>
              </a:ext>
            </a:extLst>
          </p:cNvPr>
          <p:cNvSpPr/>
          <p:nvPr userDrawn="1"/>
        </p:nvSpPr>
        <p:spPr>
          <a:xfrm>
            <a:off x="0" y="-1"/>
            <a:ext cx="7998864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D2B59ED1-C7AE-BE06-C78A-94B8A7815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F8AD73-C1D1-3435-61D9-EEA7E2D3F3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611646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1B224-A32A-E4EC-EEC2-5E5A9B4E0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chemeClr val="bg2">
                  <a:alpha val="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19D8671C-C742-DB65-EF5D-5D3DB36E2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-10048" r="18448" b="40849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ABB1A5C-19E0-4B50-AEA5-6714C96541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E1EB31-5604-7C9E-62B8-78B143BAE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958386F-5D3C-729C-35D7-94D8C6CD4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76A402E-2E56-0110-27A5-DDDEF0C9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1A2DF86-AB5F-2FDE-73F9-64EB80AE69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BC4708F-5857-6F93-C6F4-8A0E85641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" y="6470779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34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Photo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526735A-AD90-09C4-CDA6-E9C8A4D9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-10048" r="18448" b="40849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4000">
                <a:srgbClr val="152851"/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CC5CC-EA0D-EF8D-5746-49772CA72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406F1DEB-19E7-C686-9F1C-AC942C43D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0E425E-A94F-7CF7-E887-95B31730C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5044F2-D7A6-3B86-DBC6-3B26624B0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029E50-F321-497B-BFCE-C5E56AEF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33">
            <a:extLst>
              <a:ext uri="{FF2B5EF4-FFF2-40B4-BE49-F238E27FC236}">
                <a16:creationId xmlns:a16="http://schemas.microsoft.com/office/drawing/2014/main" id="{CEAAD968-9AAE-AAFB-B45A-920687415B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583D1C6-7FF0-584D-8C20-20BF7C62A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 rot="10800000"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prstGeom prst="roundRect">
            <a:avLst>
              <a:gd name="adj" fmla="val 1699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2A339494-546D-477C-C589-2E317E384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5182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C48C5C-49D8-4255-C518-E86EA18DC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956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6E6132-14A5-E45A-F08F-FD019F3E2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2952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E164E-CF86-20DA-3E7F-49A9AE0F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952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4379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eft Only">
    <p:bg>
      <p:bgPr>
        <a:gradFill>
          <a:gsLst>
            <a:gs pos="0">
              <a:schemeClr val="tx2"/>
            </a:gs>
            <a:gs pos="54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583D1C6-7FF0-584D-8C20-20BF7C62A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 rot="10800000"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prstGeom prst="roundRect">
            <a:avLst>
              <a:gd name="adj" fmla="val 1699"/>
            </a:avLst>
          </a:pr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2A339494-546D-477C-C589-2E317E384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5182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C48C5C-49D8-4255-C518-E86EA18DC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956" y="906920"/>
            <a:ext cx="6683080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6E6132-14A5-E45A-F08F-FD019F3E2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2952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E164E-CF86-20DA-3E7F-49A9AE0F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952" y="2599153"/>
            <a:ext cx="6683079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2D7E9-8B94-5C5B-DB46-079246834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34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to Wa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144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D622189B-DBB8-DD3E-8E0D-F18D61025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41189" r="13587" b="3539"/>
          <a:stretch>
            <a:fillRect/>
          </a:stretch>
        </p:blipFill>
        <p:spPr>
          <a:xfrm>
            <a:off x="0" y="0"/>
            <a:ext cx="12192000" cy="4257676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A584692-C06E-252B-721A-1591B578C3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5182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62C198-1B72-ACC2-3EC2-6E05FDA15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947" y="906920"/>
            <a:ext cx="11124217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6A4CEA-4A5B-9825-EAA2-118843CEE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944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19B119-2AD2-5E71-9507-A9BA150E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44" y="2599153"/>
            <a:ext cx="1112421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7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Onl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9492-B6B3-9156-5B2A-7A341FE3B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ECBEA-5272-CB77-8774-671F82897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5EE12860-D4CA-8D4C-2DEA-1E14ED60B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9B3E8C-94C3-9836-8F81-66580422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9" name="Picture 8" descr="A black background with a purple and blue wave&#10;&#10;AI-generated content may be incorrect.">
            <a:extLst>
              <a:ext uri="{FF2B5EF4-FFF2-40B4-BE49-F238E27FC236}">
                <a16:creationId xmlns:a16="http://schemas.microsoft.com/office/drawing/2014/main" id="{A67C7AC8-5DCA-5DC7-B682-223D5610B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9228" b="12775"/>
          <a:stretch>
            <a:fillRect/>
          </a:stretch>
        </p:blipFill>
        <p:spPr>
          <a:xfrm>
            <a:off x="0" y="2391368"/>
            <a:ext cx="12192000" cy="42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26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 rot="16200000">
            <a:off x="-1052358" y="5417095"/>
            <a:ext cx="2372945" cy="268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B66C7-9DDD-0A41-A02F-BBA3711329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544513"/>
            <a:ext cx="3733800" cy="558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986338" y="544513"/>
            <a:ext cx="6699250" cy="562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3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Middle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10556B7B-C45F-F66A-39DA-A894E7561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1502638"/>
            <a:ext cx="12192000" cy="2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gradFill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4424E43B-CA78-305B-C174-4F30E3B90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5616623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8108F5A-7229-B127-3C57-03927F974C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561662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C9E99-7B26-376B-EAE7-72D65807E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ve Onl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C3F701D2-0612-5E32-ECA4-8A5D03A15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188640"/>
            <a:ext cx="12191999" cy="23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ve Only - Top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C3F701D2-0612-5E32-ECA4-8A5D03A15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188640"/>
            <a:ext cx="12191999" cy="23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8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ve Onl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EB12D3D9-4350-2130-14C5-778DB1AA2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4" r="3863"/>
          <a:stretch>
            <a:fillRect/>
          </a:stretch>
        </p:blipFill>
        <p:spPr>
          <a:xfrm>
            <a:off x="0" y="-7920"/>
            <a:ext cx="12192001" cy="9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2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ave Only - Top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EB12D3D9-4350-2130-14C5-778DB1AA2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4" r="3863"/>
          <a:stretch>
            <a:fillRect/>
          </a:stretch>
        </p:blipFill>
        <p:spPr>
          <a:xfrm>
            <a:off x="0" y="-7920"/>
            <a:ext cx="12192001" cy="9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9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B4B1B56A-FBCC-229F-588E-950628A05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542925"/>
            <a:ext cx="3276432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281334"/>
            <a:ext cx="3276432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4253" y="542925"/>
            <a:ext cx="3178371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4C472-E4AA-DE0A-4291-86958979A550}"/>
              </a:ext>
            </a:extLst>
          </p:cNvPr>
          <p:cNvCxnSpPr>
            <a:cxnSpLocks/>
          </p:cNvCxnSpPr>
          <p:nvPr userDrawn="1"/>
        </p:nvCxnSpPr>
        <p:spPr>
          <a:xfrm>
            <a:off x="466723" y="3031128"/>
            <a:ext cx="1828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4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hoto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B4B1B56A-FBCC-229F-588E-950628A05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542925"/>
            <a:ext cx="3276432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281334"/>
            <a:ext cx="3276432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4253" y="542925"/>
            <a:ext cx="3178371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4C472-E4AA-DE0A-4291-86958979A550}"/>
              </a:ext>
            </a:extLst>
          </p:cNvPr>
          <p:cNvCxnSpPr>
            <a:cxnSpLocks/>
          </p:cNvCxnSpPr>
          <p:nvPr userDrawn="1"/>
        </p:nvCxnSpPr>
        <p:spPr>
          <a:xfrm>
            <a:off x="466723" y="3031128"/>
            <a:ext cx="1828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8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B4B1B56A-FBCC-229F-588E-950628A05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166934"/>
            <a:ext cx="12191999" cy="28624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822F14-BF9E-9400-E722-8CF1F9D7F019}"/>
              </a:ext>
            </a:extLst>
          </p:cNvPr>
          <p:cNvSpPr/>
          <p:nvPr userDrawn="1"/>
        </p:nvSpPr>
        <p:spPr>
          <a:xfrm>
            <a:off x="-25152" y="-2068534"/>
            <a:ext cx="13152784" cy="11521280"/>
          </a:xfrm>
          <a:prstGeom prst="ellipse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D56447-3461-2B25-DFAB-03C2087A6706}"/>
              </a:ext>
            </a:extLst>
          </p:cNvPr>
          <p:cNvSpPr/>
          <p:nvPr userDrawn="1"/>
        </p:nvSpPr>
        <p:spPr>
          <a:xfrm>
            <a:off x="815829" y="-1683568"/>
            <a:ext cx="10560341" cy="11521280"/>
          </a:xfrm>
          <a:prstGeom prst="ellipse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999902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Photo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B4B1B56A-FBCC-229F-588E-950628A05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166934"/>
            <a:ext cx="12191999" cy="2862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97304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0C8913B-32B6-262E-992A-2F330626BCDF}"/>
              </a:ext>
            </a:extLst>
          </p:cNvPr>
          <p:cNvSpPr/>
          <p:nvPr userDrawn="1"/>
        </p:nvSpPr>
        <p:spPr>
          <a:xfrm>
            <a:off x="965363" y="-30221"/>
            <a:ext cx="11226637" cy="7059622"/>
          </a:xfrm>
          <a:prstGeom prst="ellipse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807017-165B-1BC1-6E07-F135A1EB86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0942" y="542925"/>
            <a:ext cx="1573213" cy="15732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Picture 19" descr="A purple and blue circle&#10;&#10;AI-generated content may be incorrect.">
            <a:extLst>
              <a:ext uri="{FF2B5EF4-FFF2-40B4-BE49-F238E27FC236}">
                <a16:creationId xmlns:a16="http://schemas.microsoft.com/office/drawing/2014/main" id="{B33798A4-278C-A45F-26FC-332012A39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941169"/>
            <a:ext cx="12191999" cy="1800200"/>
          </a:xfrm>
          <a:prstGeom prst="rect">
            <a:avLst/>
          </a:prstGeom>
        </p:spPr>
      </p:pic>
      <p:sp>
        <p:nvSpPr>
          <p:cNvPr id="21" name="Rectangle: Top Corners Rounded 1">
            <a:extLst>
              <a:ext uri="{FF2B5EF4-FFF2-40B4-BE49-F238E27FC236}">
                <a16:creationId xmlns:a16="http://schemas.microsoft.com/office/drawing/2014/main" id="{F241FCCC-F3AB-6E3C-903C-A715A340B50A}"/>
              </a:ext>
            </a:extLst>
          </p:cNvPr>
          <p:cNvSpPr/>
          <p:nvPr userDrawn="1"/>
        </p:nvSpPr>
        <p:spPr>
          <a:xfrm>
            <a:off x="166687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F89323-6C01-7F53-94B2-90E816347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69" y="6551676"/>
            <a:ext cx="1138200" cy="1554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B64931-04EA-810C-CA34-E3CF0E754205}"/>
              </a:ext>
            </a:extLst>
          </p:cNvPr>
          <p:cNvSpPr txBox="1"/>
          <p:nvPr userDrawn="1"/>
        </p:nvSpPr>
        <p:spPr>
          <a:xfrm>
            <a:off x="4667248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AC2E25-4E02-8CB7-259E-59F172FC005B}"/>
              </a:ext>
            </a:extLst>
          </p:cNvPr>
          <p:cNvSpPr txBox="1"/>
          <p:nvPr userDrawn="1"/>
        </p:nvSpPr>
        <p:spPr>
          <a:xfrm>
            <a:off x="8842028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819875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hoto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807017-165B-1BC1-6E07-F135A1EB86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0942" y="542925"/>
            <a:ext cx="1573213" cy="15732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purple and blue circle&#10;&#10;AI-generated content may be incorrect.">
            <a:extLst>
              <a:ext uri="{FF2B5EF4-FFF2-40B4-BE49-F238E27FC236}">
                <a16:creationId xmlns:a16="http://schemas.microsoft.com/office/drawing/2014/main" id="{0DE0EAC1-994D-E86E-6C80-8593D5C43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941169"/>
            <a:ext cx="12191999" cy="1800200"/>
          </a:xfrm>
          <a:prstGeom prst="rect">
            <a:avLst/>
          </a:prstGeom>
        </p:spPr>
      </p:pic>
      <p:sp>
        <p:nvSpPr>
          <p:cNvPr id="21" name="Rectangle: Top Corners Rounded 1">
            <a:extLst>
              <a:ext uri="{FF2B5EF4-FFF2-40B4-BE49-F238E27FC236}">
                <a16:creationId xmlns:a16="http://schemas.microsoft.com/office/drawing/2014/main" id="{3BB39F0C-58CE-EBFD-2547-997C98D91F5E}"/>
              </a:ext>
            </a:extLst>
          </p:cNvPr>
          <p:cNvSpPr/>
          <p:nvPr userDrawn="1"/>
        </p:nvSpPr>
        <p:spPr>
          <a:xfrm>
            <a:off x="166687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03C904-944D-350F-CF7F-508722F6B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69" y="6551676"/>
            <a:ext cx="1138200" cy="1554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DE9B67-1F0A-037F-C13A-CAABC0F246CA}"/>
              </a:ext>
            </a:extLst>
          </p:cNvPr>
          <p:cNvSpPr txBox="1"/>
          <p:nvPr userDrawn="1"/>
        </p:nvSpPr>
        <p:spPr>
          <a:xfrm>
            <a:off x="4667248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06AC0-68A6-37CD-394C-071E96156B0F}"/>
              </a:ext>
            </a:extLst>
          </p:cNvPr>
          <p:cNvSpPr txBox="1"/>
          <p:nvPr userDrawn="1"/>
        </p:nvSpPr>
        <p:spPr>
          <a:xfrm>
            <a:off x="8842028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11596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gradFill flip="none" rotWithShape="1">
          <a:gsLst>
            <a:gs pos="5000">
              <a:schemeClr val="tx2"/>
            </a:gs>
            <a:gs pos="55000">
              <a:srgbClr val="15285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B50E3C-805E-539A-0030-777011E3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3846039"/>
            <a:ext cx="5616623" cy="64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E7BDC1-21DF-5429-D928-24B87175F4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836519"/>
            <a:ext cx="5616624" cy="28085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9F236CE-9A33-76EA-8755-C4FF6F953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270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7B5BC-9B01-46FB-428F-9B04AD2FF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1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ue circle&#10;&#10;AI-generated content may be incorrect.">
            <a:extLst>
              <a:ext uri="{FF2B5EF4-FFF2-40B4-BE49-F238E27FC236}">
                <a16:creationId xmlns:a16="http://schemas.microsoft.com/office/drawing/2014/main" id="{2AD2AF3B-BC87-C2C7-6C62-99146C21C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941169"/>
            <a:ext cx="12191999" cy="18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4BA24F1D-0A05-9B04-7800-0D8A3E7DD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512" y="542925"/>
            <a:ext cx="1573213" cy="15732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E3DD32B4-399A-1310-27DA-BF502C85CD86}"/>
              </a:ext>
            </a:extLst>
          </p:cNvPr>
          <p:cNvSpPr/>
          <p:nvPr userDrawn="1"/>
        </p:nvSpPr>
        <p:spPr>
          <a:xfrm>
            <a:off x="166687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A43A6-895E-1988-EFB2-AAE318C59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69" y="6551676"/>
            <a:ext cx="1138200" cy="1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5A14F-BFB8-A8BF-CDEC-2C456B021D93}"/>
              </a:ext>
            </a:extLst>
          </p:cNvPr>
          <p:cNvSpPr txBox="1"/>
          <p:nvPr userDrawn="1"/>
        </p:nvSpPr>
        <p:spPr>
          <a:xfrm>
            <a:off x="4667248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DAFDD-0718-BB42-07EB-D783C8D0D8E0}"/>
              </a:ext>
            </a:extLst>
          </p:cNvPr>
          <p:cNvSpPr txBox="1"/>
          <p:nvPr userDrawn="1"/>
        </p:nvSpPr>
        <p:spPr>
          <a:xfrm>
            <a:off x="8842028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563514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hoto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ue circle&#10;&#10;AI-generated content may be incorrect.">
            <a:extLst>
              <a:ext uri="{FF2B5EF4-FFF2-40B4-BE49-F238E27FC236}">
                <a16:creationId xmlns:a16="http://schemas.microsoft.com/office/drawing/2014/main" id="{8A71091A-3F87-BAB7-6031-141C43FDA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4941169"/>
            <a:ext cx="12191999" cy="18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5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9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4BA24F1D-0A05-9B04-7800-0D8A3E7DD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512" y="542925"/>
            <a:ext cx="1573213" cy="15732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647CE670-224D-A206-B0CB-56EEB7AE9CF8}"/>
              </a:ext>
            </a:extLst>
          </p:cNvPr>
          <p:cNvSpPr/>
          <p:nvPr userDrawn="1"/>
        </p:nvSpPr>
        <p:spPr>
          <a:xfrm>
            <a:off x="166687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0FDFE-73CE-ADFE-613A-560F864AFB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69" y="6551676"/>
            <a:ext cx="1138200" cy="1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332733-9FCB-6279-7A32-08DB30FB7390}"/>
              </a:ext>
            </a:extLst>
          </p:cNvPr>
          <p:cNvSpPr txBox="1"/>
          <p:nvPr userDrawn="1"/>
        </p:nvSpPr>
        <p:spPr>
          <a:xfrm>
            <a:off x="4667248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8121B-CEDE-841D-B7E8-E64E48E7CF0E}"/>
              </a:ext>
            </a:extLst>
          </p:cNvPr>
          <p:cNvSpPr txBox="1"/>
          <p:nvPr userDrawn="1"/>
        </p:nvSpPr>
        <p:spPr>
          <a:xfrm>
            <a:off x="8842028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3907550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264872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hoto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45" y="1196752"/>
            <a:ext cx="7056784" cy="223799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E3584-074B-F0A1-8419-9027D4ED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744" y="3653251"/>
            <a:ext cx="7056785" cy="1647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CA54DC-FE55-3FB4-B811-273BA8DC3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75" y="542925"/>
            <a:ext cx="3384376" cy="5364957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9" name="Rectangle: Top Corners Rounded 1">
            <a:extLst>
              <a:ext uri="{FF2B5EF4-FFF2-40B4-BE49-F238E27FC236}">
                <a16:creationId xmlns:a16="http://schemas.microsoft.com/office/drawing/2014/main" id="{61605FA2-9C99-8158-F986-3AF6F7646E66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97F7-89A2-E26E-5DAC-5D4688BE8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16ED1-3099-ABD6-BF67-0300ED43567D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C9E0-7A07-39B2-A018-7E31152C7D54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30207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42484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31688" y="3645024"/>
            <a:ext cx="12191999" cy="2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5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Graphic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42484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31688" y="3645024"/>
            <a:ext cx="12191999" cy="28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42484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2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42484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5616624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F06192-406D-94AE-3D51-C819C6046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492896"/>
            <a:ext cx="5616624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743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5616624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F06192-406D-94AE-3D51-C819C6046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492896"/>
            <a:ext cx="5616624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5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DB4F8-F3AB-F7D2-741F-C852AE559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233" r="7594" b="24511"/>
          <a:stretch>
            <a:fillRect/>
          </a:stretch>
        </p:blipFill>
        <p:spPr>
          <a:xfrm>
            <a:off x="0" y="3585028"/>
            <a:ext cx="12192000" cy="327297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788" y="1608723"/>
            <a:ext cx="3429000" cy="3429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AB88-CFE2-8854-A910-9923DC65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7" y="1591884"/>
            <a:ext cx="3748645" cy="2808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261" y="3653251"/>
            <a:ext cx="3318949" cy="1384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49261" y="1591885"/>
            <a:ext cx="3318949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3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FC4589-A5D5-5CBD-6A91-8C5EE558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45CA2F-89F4-06CC-80E7-93655BBC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492896"/>
            <a:ext cx="4248472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765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Graphic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FC4589-A5D5-5CBD-6A91-8C5EE558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4248472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45CA2F-89F4-06CC-80E7-93655BBC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492896"/>
            <a:ext cx="4248472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77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131A7B-2E90-6BCD-7164-EBB58CB0C67D}"/>
              </a:ext>
            </a:extLst>
          </p:cNvPr>
          <p:cNvSpPr/>
          <p:nvPr userDrawn="1"/>
        </p:nvSpPr>
        <p:spPr>
          <a:xfrm>
            <a:off x="0" y="-1"/>
            <a:ext cx="12192000" cy="260604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51D09FB7-A317-E5A2-678E-E8D3C0285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25782"/>
          <a:stretch>
            <a:fillRect/>
          </a:stretch>
        </p:blipFill>
        <p:spPr>
          <a:xfrm>
            <a:off x="1" y="692696"/>
            <a:ext cx="12191999" cy="1913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198" y="620687"/>
            <a:ext cx="11212426" cy="19853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E4D00-1AC2-3CEA-1B4D-87D0629AA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198" y="2916820"/>
            <a:ext cx="11212426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453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51D09FB7-A317-E5A2-678E-E8D3C0285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15231"/>
          <a:stretch>
            <a:fillRect/>
          </a:stretch>
        </p:blipFill>
        <p:spPr>
          <a:xfrm>
            <a:off x="1" y="692696"/>
            <a:ext cx="12191999" cy="2880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198" y="620687"/>
            <a:ext cx="11212426" cy="19853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E4D00-1AC2-3CEA-1B4D-87D0629AA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198" y="2916820"/>
            <a:ext cx="11212426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7965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131A7B-2E90-6BCD-7164-EBB58CB0C67D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51D09FB7-A317-E5A2-678E-E8D3C0285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6122"/>
          <a:stretch>
            <a:fillRect/>
          </a:stretch>
        </p:blipFill>
        <p:spPr>
          <a:xfrm>
            <a:off x="1" y="3840049"/>
            <a:ext cx="12191999" cy="2901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198" y="620687"/>
            <a:ext cx="11212426" cy="19853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Top Corners Rounded 1">
            <a:extLst>
              <a:ext uri="{FF2B5EF4-FFF2-40B4-BE49-F238E27FC236}">
                <a16:creationId xmlns:a16="http://schemas.microsoft.com/office/drawing/2014/main" id="{E45781C0-CF2C-088D-8019-ADB955221B9B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2ED13-072F-1E9F-7FE8-10E6A3D1EA3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4E2CE-4A0F-6EF9-2CDC-884647BB829A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1FEC7-16A2-9CE5-9D52-8F7A45DE2B83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170896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Dark">
    <p:bg>
      <p:bgPr>
        <a:gradFill flip="none" rotWithShape="1">
          <a:gsLst>
            <a:gs pos="0">
              <a:schemeClr val="tx2"/>
            </a:gs>
            <a:gs pos="54000">
              <a:srgbClr val="15285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3DE3398A-8AEC-7BB4-0B4F-06D792E17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28708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EAEA7-363E-7649-E4F3-11227D8E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8452" y="2850159"/>
            <a:ext cx="6895095" cy="115768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77CFE-BCAA-9BD3-4EBA-D589F3508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0998ED-BB8D-9B27-6C6C-4C0B18729A2A}"/>
              </a:ext>
            </a:extLst>
          </p:cNvPr>
          <p:cNvSpPr/>
          <p:nvPr userDrawn="1"/>
        </p:nvSpPr>
        <p:spPr>
          <a:xfrm>
            <a:off x="-1" y="-1"/>
            <a:ext cx="12192000" cy="6858001"/>
          </a:xfrm>
          <a:prstGeom prst="rect">
            <a:avLst/>
          </a:prstGeom>
          <a:gradFill>
            <a:gsLst>
              <a:gs pos="5000">
                <a:srgbClr val="97E2F6"/>
              </a:gs>
              <a:gs pos="38000">
                <a:schemeClr val="bg1"/>
              </a:gs>
              <a:gs pos="0">
                <a:schemeClr val="accent2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E48960D-827A-FBAE-24EC-BF6E620F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3789092"/>
            <a:ext cx="12192000" cy="2341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D5D47-E30D-30D7-79EE-95C808DAA5C0}"/>
              </a:ext>
            </a:extLst>
          </p:cNvPr>
          <p:cNvSpPr txBox="1"/>
          <p:nvPr userDrawn="1"/>
        </p:nvSpPr>
        <p:spPr>
          <a:xfrm>
            <a:off x="466721" y="5892726"/>
            <a:ext cx="11339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Catalyst is a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tax-exempt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organization focused on benefiting the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public good,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organized under Section 501(c)(3) of the U.S. Internal Revenue Code. Contributions to Catalyst in the U.S. are tax deductible as a charitable donation under Section 170(a) of the Internal Revenue Code. Any value of return benefits, such as event tickets or speaking engagements, in exchange for </a:t>
            </a:r>
            <a:r>
              <a:rPr lang="en-US" sz="700"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Contribution are goods and services excluded from the qualified charitable tax-deductible amount in accordance with law. Supporter should rely on its own tax advice regarding the treatment of payments as charitable or business expense deductions.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52F4C-CA70-4409-4CDE-87B85676A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730" y="764659"/>
            <a:ext cx="2971800" cy="2105025"/>
          </a:xfrm>
          <a:prstGeom prst="rect">
            <a:avLst/>
          </a:prstGeom>
        </p:spPr>
      </p:pic>
      <p:sp>
        <p:nvSpPr>
          <p:cNvPr id="7" name="Rectangle: Top Corners Rounded 1">
            <a:extLst>
              <a:ext uri="{FF2B5EF4-FFF2-40B4-BE49-F238E27FC236}">
                <a16:creationId xmlns:a16="http://schemas.microsoft.com/office/drawing/2014/main" id="{6EB609A6-7623-0AFA-BE33-77B080D0DA57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9DD29-2281-7BB3-69C5-46E8C84412E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8CE32-CF51-818C-D182-C986202F2242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82F2D-0034-C9B5-1B5C-AFD5C9A575EE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1F6800-7EE5-8051-4090-4EE86BBD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6552728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5205AC-964C-6466-926D-4DFE08654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068908"/>
            <a:ext cx="6552728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809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3423E42D-15AA-A865-48B0-D172BB814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28708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152851"/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8B28D-F5C9-FFBB-B47A-8D033A1155EE}"/>
              </a:ext>
            </a:extLst>
          </p:cNvPr>
          <p:cNvSpPr/>
          <p:nvPr userDrawn="1"/>
        </p:nvSpPr>
        <p:spPr>
          <a:xfrm>
            <a:off x="0" y="4686854"/>
            <a:ext cx="12192000" cy="217114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6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AB85C-3C26-80B1-A5B1-3CFDF5730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D5D47-E30D-30D7-79EE-95C808DAA5C0}"/>
              </a:ext>
            </a:extLst>
          </p:cNvPr>
          <p:cNvSpPr txBox="1"/>
          <p:nvPr userDrawn="1"/>
        </p:nvSpPr>
        <p:spPr>
          <a:xfrm>
            <a:off x="466721" y="5892726"/>
            <a:ext cx="11339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Catalyst is a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tax-exempt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organization focused on benefiting the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public good,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organized under Section 501(c)(3) of the U.S. Internal Revenue Code. Contributions to Catalyst in the U.S. are tax deductible as a charitable donation under Section 170(a) of the Internal Revenue Code. Any value of return benefits, such as event tickets or speaking engagements, in exchange for </a:t>
            </a:r>
            <a:r>
              <a:rPr lang="en-US" sz="70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Contribution are goods and services excluded from the qualified charitable tax-deductible amount in accordance with law. Supporter should rely on its own tax advice regarding the treatment of payments as charitable or business expense deductions.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1F6800-7EE5-8051-4090-4EE86BBD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6552728" cy="224899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5205AC-964C-6466-926D-4DFE08654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3068908"/>
            <a:ext cx="6552728" cy="88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84D9E6-92A1-DCD7-7A8E-CE56EC4E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969" y="1235624"/>
            <a:ext cx="3357001" cy="23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77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FC4589-A5D5-5CBD-6A91-8C5EE558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45CA2F-89F4-06CC-80E7-93655BBC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708920"/>
            <a:ext cx="11233248" cy="2592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672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83C6B-5FCF-712F-44BE-18C5DCB8ABCF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41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536AF2E-A676-E1EC-AC7B-0A880D6B1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FC4589-A5D5-5CBD-6A91-8C5EE558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45CA2F-89F4-06CC-80E7-93655BBC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2708920"/>
            <a:ext cx="11233248" cy="2592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CE968BA5-71D1-4D87-7B83-710D288D6F50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78A1C-DCFD-D34F-BF62-A1EE253DB59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C89FC0-5B07-02FE-6356-777FD5BE236C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E62FA-C6AD-C404-9F3B-48DEC3CD5C1C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8112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s Dark">
    <p:bg>
      <p:bgPr>
        <a:gradFill flip="none" rotWithShape="1">
          <a:gsLst>
            <a:gs pos="20000">
              <a:schemeClr val="tx2"/>
            </a:gs>
            <a:gs pos="56000">
              <a:srgbClr val="15285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22D6A80-CE3B-530A-29CB-8C64A68FA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9270" b="2107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788" y="1608723"/>
            <a:ext cx="3429000" cy="3429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AB88-CFE2-8854-A910-9923DC65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7" y="1591884"/>
            <a:ext cx="3748645" cy="2808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261" y="3653251"/>
            <a:ext cx="3318949" cy="1384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49261" y="1591885"/>
            <a:ext cx="3318949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BB093-977D-0EE6-0BE7-96EC34CDC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6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2" y="2518383"/>
            <a:ext cx="11233247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F68A5C-7A77-CA00-C8B3-FDD00305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32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2" y="2518383"/>
            <a:ext cx="11233247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974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4BB3C-8B95-505B-1B76-66865D2AC1E8}"/>
              </a:ext>
            </a:extLst>
          </p:cNvPr>
          <p:cNvSpPr/>
          <p:nvPr userDrawn="1"/>
        </p:nvSpPr>
        <p:spPr>
          <a:xfrm>
            <a:off x="0" y="-1"/>
            <a:ext cx="12192000" cy="2176131"/>
          </a:xfrm>
          <a:prstGeom prst="rect">
            <a:avLst/>
          </a:prstGeom>
          <a:gradFill flip="none" rotWithShape="1">
            <a:gsLst>
              <a:gs pos="0">
                <a:srgbClr val="152851"/>
              </a:gs>
              <a:gs pos="74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E230AE40-7570-4AF1-7CC6-6A473880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28597" r="28708" b="46358"/>
          <a:stretch>
            <a:fillRect/>
          </a:stretch>
        </p:blipFill>
        <p:spPr>
          <a:xfrm rot="10800000">
            <a:off x="0" y="-1"/>
            <a:ext cx="12192000" cy="2176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4632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324986"/>
            <a:ext cx="11233248" cy="3851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ABE42F4-9202-9C04-273A-5C60C1DFC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A3AC0A-E206-21F4-104A-0955A718A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221401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1439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ue circle&#10;&#10;AI-generated content may be incorrect.">
            <a:extLst>
              <a:ext uri="{FF2B5EF4-FFF2-40B4-BE49-F238E27FC236}">
                <a16:creationId xmlns:a16="http://schemas.microsoft.com/office/drawing/2014/main" id="{0DE46E63-0225-4F0C-42E2-98AA5C03C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9122"/>
          <a:stretch>
            <a:fillRect/>
          </a:stretch>
        </p:blipFill>
        <p:spPr>
          <a:xfrm>
            <a:off x="1" y="692696"/>
            <a:ext cx="12191999" cy="273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11233248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42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683058-6CC0-1E78-06F0-6ED22323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518383"/>
            <a:ext cx="11233247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4046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683058-6CC0-1E78-06F0-6ED22323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518383"/>
            <a:ext cx="11233247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0182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2F6A59-CE5F-0B61-549A-9C94595A7C4C}"/>
              </a:ext>
            </a:extLst>
          </p:cNvPr>
          <p:cNvSpPr/>
          <p:nvPr userDrawn="1"/>
        </p:nvSpPr>
        <p:spPr>
          <a:xfrm>
            <a:off x="0" y="-1"/>
            <a:ext cx="12192000" cy="260604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purple and blue circle&#10;&#10;AI-generated content may be incorrect.">
            <a:extLst>
              <a:ext uri="{FF2B5EF4-FFF2-40B4-BE49-F238E27FC236}">
                <a16:creationId xmlns:a16="http://schemas.microsoft.com/office/drawing/2014/main" id="{EC0DCFF3-A63D-6286-0856-71E4DC67E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25782"/>
          <a:stretch>
            <a:fillRect/>
          </a:stretch>
        </p:blipFill>
        <p:spPr>
          <a:xfrm>
            <a:off x="1" y="692696"/>
            <a:ext cx="12191999" cy="19133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4D5A-BCA8-530C-1C40-30E5AEEE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11233248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04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ue circle&#10;&#10;AI-generated content may be incorrect.">
            <a:extLst>
              <a:ext uri="{FF2B5EF4-FFF2-40B4-BE49-F238E27FC236}">
                <a16:creationId xmlns:a16="http://schemas.microsoft.com/office/drawing/2014/main" id="{5D67288D-A438-8BC2-BB05-34F74D612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9122"/>
          <a:stretch>
            <a:fillRect/>
          </a:stretch>
        </p:blipFill>
        <p:spPr>
          <a:xfrm>
            <a:off x="1" y="692696"/>
            <a:ext cx="12191999" cy="27363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4D5A-BCA8-530C-1C40-30E5AEEE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11233248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66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802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5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D9D8C3D7-480F-A7CC-B04C-ABE70D1ED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6010"/>
          <a:stretch>
            <a:fillRect/>
          </a:stretch>
        </p:blipFill>
        <p:spPr>
          <a:xfrm>
            <a:off x="1" y="4478492"/>
            <a:ext cx="12191999" cy="237950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11088" y="3140769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01789" y="655507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AB88-CFE2-8854-A910-9923DC65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7" y="620688"/>
            <a:ext cx="3748645" cy="2808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261" y="2041155"/>
            <a:ext cx="4572000" cy="88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49261" y="655507"/>
            <a:ext cx="457200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AAA1155-A98A-D80D-8653-D69338AF0E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649261" y="4510716"/>
            <a:ext cx="4572000" cy="88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3AFA29D-249C-CA61-0862-50996A5F6C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49261" y="3125068"/>
            <a:ext cx="457200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Top Corners Rounded 1">
            <a:extLst>
              <a:ext uri="{FF2B5EF4-FFF2-40B4-BE49-F238E27FC236}">
                <a16:creationId xmlns:a16="http://schemas.microsoft.com/office/drawing/2014/main" id="{53542401-5097-A315-4F41-861A38DF180F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889343-068F-703E-84C2-E68DBF872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A0BB74-1379-9A13-F86B-0B519FD24333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30E8F-392B-822A-C22E-992AEA1CDA7D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1281067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4BB3C-8B95-505B-1B76-66865D2AC1E8}"/>
              </a:ext>
            </a:extLst>
          </p:cNvPr>
          <p:cNvSpPr/>
          <p:nvPr userDrawn="1"/>
        </p:nvSpPr>
        <p:spPr>
          <a:xfrm>
            <a:off x="0" y="-1"/>
            <a:ext cx="12192000" cy="260604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purple and blue circle&#10;&#10;AI-generated content may be incorrect.">
            <a:extLst>
              <a:ext uri="{FF2B5EF4-FFF2-40B4-BE49-F238E27FC236}">
                <a16:creationId xmlns:a16="http://schemas.microsoft.com/office/drawing/2014/main" id="{0DE46E63-0225-4F0C-42E2-98AA5C03C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25782"/>
          <a:stretch>
            <a:fillRect/>
          </a:stretch>
        </p:blipFill>
        <p:spPr>
          <a:xfrm>
            <a:off x="1" y="692696"/>
            <a:ext cx="12191999" cy="1913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F954-782B-0061-7232-EECBA4CF579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2916820"/>
            <a:ext cx="5616624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609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Dark">
    <p:bg>
      <p:bgPr>
        <a:gradFill>
          <a:gsLst>
            <a:gs pos="3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BB205D23-E79C-6FAC-11CA-58BECC3C2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9122"/>
          <a:stretch>
            <a:fillRect/>
          </a:stretch>
        </p:blipFill>
        <p:spPr>
          <a:xfrm>
            <a:off x="1" y="692696"/>
            <a:ext cx="12191999" cy="273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F954-782B-0061-7232-EECBA4CF579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2916820"/>
            <a:ext cx="5616624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295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683058-6CC0-1E78-06F0-6ED22323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518383"/>
            <a:ext cx="5616624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C2F3BC-32D5-954E-1165-2A6E3DBE93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1" y="2518383"/>
            <a:ext cx="5616620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44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Dark">
    <p:bg>
      <p:bgPr>
        <a:gradFill>
          <a:gsLst>
            <a:gs pos="3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683058-6CC0-1E78-06F0-6ED22323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518383"/>
            <a:ext cx="5616624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C2F3BC-32D5-954E-1165-2A6E3DBE93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1" y="2518383"/>
            <a:ext cx="5616620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043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2F6A59-CE5F-0B61-549A-9C94595A7C4C}"/>
              </a:ext>
            </a:extLst>
          </p:cNvPr>
          <p:cNvSpPr/>
          <p:nvPr userDrawn="1"/>
        </p:nvSpPr>
        <p:spPr>
          <a:xfrm>
            <a:off x="0" y="-1"/>
            <a:ext cx="12192000" cy="260604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purple and blue circle&#10;&#10;AI-generated content may be incorrect.">
            <a:extLst>
              <a:ext uri="{FF2B5EF4-FFF2-40B4-BE49-F238E27FC236}">
                <a16:creationId xmlns:a16="http://schemas.microsoft.com/office/drawing/2014/main" id="{EC0DCFF3-A63D-6286-0856-71E4DC67E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25782"/>
          <a:stretch>
            <a:fillRect/>
          </a:stretch>
        </p:blipFill>
        <p:spPr>
          <a:xfrm>
            <a:off x="1" y="692696"/>
            <a:ext cx="12191999" cy="19133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4D5A-BCA8-530C-1C40-30E5AEEE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93999E-DFA1-9551-7CBF-0EE33199F8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2916820"/>
            <a:ext cx="5616623" cy="32601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115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Dark">
    <p:bg>
      <p:bgPr>
        <a:gradFill>
          <a:gsLst>
            <a:gs pos="3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circle&#10;&#10;AI-generated content may be incorrect.">
            <a:extLst>
              <a:ext uri="{FF2B5EF4-FFF2-40B4-BE49-F238E27FC236}">
                <a16:creationId xmlns:a16="http://schemas.microsoft.com/office/drawing/2014/main" id="{49E3ECDC-4196-51CD-3C99-3B805C3DE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9122"/>
          <a:stretch>
            <a:fillRect/>
          </a:stretch>
        </p:blipFill>
        <p:spPr>
          <a:xfrm>
            <a:off x="1" y="692696"/>
            <a:ext cx="12191999" cy="27363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E09E91-6780-59E8-7BCE-8C7D7F564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80" y="906920"/>
            <a:ext cx="11233248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569B77-8533-DECE-6B71-7AFE68C4B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620688"/>
            <a:ext cx="11233247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4D5A-BCA8-530C-1C40-30E5AEEE5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93999E-DFA1-9551-7CBF-0EE33199F8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2916820"/>
            <a:ext cx="5616623" cy="3260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578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C285D-5932-A92A-0359-10964A0C48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373" y="4445154"/>
            <a:ext cx="5616628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C36386-A2F5-622D-8E5D-94349F66D3C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401" y="4445154"/>
            <a:ext cx="5616628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588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Dark">
    <p:bg>
      <p:bgPr>
        <a:gradFill>
          <a:gsLst>
            <a:gs pos="3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8468-2C1F-55C4-0AE8-D78769FA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5616628" cy="16459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5520-29FE-06D7-D793-F8879266F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518383"/>
            <a:ext cx="5616624" cy="16459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C285D-5932-A92A-0359-10964A0C48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373" y="4445154"/>
            <a:ext cx="5616628" cy="16459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C36386-A2F5-622D-8E5D-94349F66D3C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401" y="4445154"/>
            <a:ext cx="5616628" cy="16459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899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4BB3C-8B95-505B-1B76-66865D2AC1E8}"/>
              </a:ext>
            </a:extLst>
          </p:cNvPr>
          <p:cNvSpPr/>
          <p:nvPr userDrawn="1"/>
        </p:nvSpPr>
        <p:spPr>
          <a:xfrm>
            <a:off x="0" y="-1"/>
            <a:ext cx="12192000" cy="2606040"/>
          </a:xfrm>
          <a:prstGeom prst="rect">
            <a:avLst/>
          </a:prstGeom>
          <a:gradFill>
            <a:gsLst>
              <a:gs pos="3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purple and blue circle&#10;&#10;AI-generated content may be incorrect.">
            <a:extLst>
              <a:ext uri="{FF2B5EF4-FFF2-40B4-BE49-F238E27FC236}">
                <a16:creationId xmlns:a16="http://schemas.microsoft.com/office/drawing/2014/main" id="{0DE46E63-0225-4F0C-42E2-98AA5C03C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25782"/>
          <a:stretch>
            <a:fillRect/>
          </a:stretch>
        </p:blipFill>
        <p:spPr>
          <a:xfrm>
            <a:off x="1" y="692696"/>
            <a:ext cx="12191999" cy="1913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57DC72-CD5D-75EC-45FD-5703F4FE77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376" y="4582334"/>
            <a:ext cx="5616624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C21A6B-0FDC-AF61-3857-231FB1AE71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1" y="2916820"/>
            <a:ext cx="5616624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3BA98-2B75-3BF0-4B78-476D3618C38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1" y="4582334"/>
            <a:ext cx="5616624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292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Dark">
    <p:bg>
      <p:bgPr>
        <a:gradFill>
          <a:gsLst>
            <a:gs pos="3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circle&#10;&#10;AI-generated content may be incorrect.">
            <a:extLst>
              <a:ext uri="{FF2B5EF4-FFF2-40B4-BE49-F238E27FC236}">
                <a16:creationId xmlns:a16="http://schemas.microsoft.com/office/drawing/2014/main" id="{B17AACAD-07E9-7B37-043E-96C9B6EAA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5685" b="-9122"/>
          <a:stretch>
            <a:fillRect/>
          </a:stretch>
        </p:blipFill>
        <p:spPr>
          <a:xfrm>
            <a:off x="1" y="692696"/>
            <a:ext cx="12191999" cy="273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8E1C1-564E-B4AC-A78A-C064BF6FF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620688"/>
            <a:ext cx="11233248" cy="18976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0489D-7F4E-33A2-A53F-55C99336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916820"/>
            <a:ext cx="5616624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57DC72-CD5D-75EC-45FD-5703F4FE77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376" y="4582334"/>
            <a:ext cx="5616624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C21A6B-0FDC-AF61-3857-231FB1AE71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1" y="2916820"/>
            <a:ext cx="5616624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3BA98-2B75-3BF0-4B78-476D3618C38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1" y="4582334"/>
            <a:ext cx="5616624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7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 Dark">
    <p:bg>
      <p:bgPr>
        <a:gradFill flip="none" rotWithShape="1">
          <a:gsLst>
            <a:gs pos="20000">
              <a:schemeClr val="tx2"/>
            </a:gs>
            <a:gs pos="68000">
              <a:srgbClr val="15285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0DDFCAF3-AEA9-02B1-BC33-174B10D2F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935FF-33F8-3E30-BB3F-78C7C6BF6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" y="6471692"/>
            <a:ext cx="1003300" cy="1397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11088" y="3140769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01789" y="655507"/>
            <a:ext cx="2286000" cy="2286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AB88-CFE2-8854-A910-9923DC65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7" y="620688"/>
            <a:ext cx="3748645" cy="2808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261" y="2041155"/>
            <a:ext cx="4572000" cy="88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49261" y="655507"/>
            <a:ext cx="457200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AAA1155-A98A-D80D-8653-D69338AF0E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649261" y="4510716"/>
            <a:ext cx="4572000" cy="88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3AFA29D-249C-CA61-0862-50996A5F6C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49261" y="3125068"/>
            <a:ext cx="4572000" cy="12801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76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8000">
                <a:srgbClr val="15285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3200"/>
            </a:lvl1pPr>
            <a:lvl2pPr>
              <a:lnSpc>
                <a:spcPct val="150000"/>
              </a:lnSpc>
              <a:spcAft>
                <a:spcPts val="0"/>
              </a:spcAft>
              <a:defRPr sz="2800"/>
            </a:lvl2pPr>
            <a:lvl3pPr>
              <a:lnSpc>
                <a:spcPct val="150000"/>
              </a:lnSpc>
              <a:spcAft>
                <a:spcPts val="0"/>
              </a:spcAft>
              <a:defRPr sz="2400"/>
            </a:lvl3pPr>
            <a:lvl4pPr>
              <a:lnSpc>
                <a:spcPct val="150000"/>
              </a:lnSpc>
              <a:spcAft>
                <a:spcPts val="0"/>
              </a:spcAft>
              <a:defRPr sz="2000"/>
            </a:lvl4pPr>
            <a:lvl5pPr>
              <a:lnSpc>
                <a:spcPct val="15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7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0" y="0"/>
            <a:ext cx="469669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8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FC91D1F9-AB2B-8FCE-9C62-612DE547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9"/>
            <a:ext cx="3744416" cy="2566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3428999"/>
            <a:ext cx="3744416" cy="2646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3200"/>
            </a:lvl1pPr>
            <a:lvl2pPr>
              <a:lnSpc>
                <a:spcPct val="100000"/>
              </a:lnSpc>
              <a:spcAft>
                <a:spcPts val="0"/>
              </a:spcAft>
              <a:defRPr sz="2800"/>
            </a:lvl2pPr>
            <a:lvl3pPr>
              <a:lnSpc>
                <a:spcPct val="100000"/>
              </a:lnSpc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3DD1-F1A9-B757-261A-44162C090A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8F807-3A1F-45A2-3B48-70723054B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7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5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166688" y="-243408"/>
            <a:ext cx="4389120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urple and blue circle&#10;&#10;AI-generated content may be incorrect.">
            <a:extLst>
              <a:ext uri="{FF2B5EF4-FFF2-40B4-BE49-F238E27FC236}">
                <a16:creationId xmlns:a16="http://schemas.microsoft.com/office/drawing/2014/main" id="{327C31CF-9562-0550-D7F4-B269E4FFE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4757" b="1169"/>
          <a:stretch>
            <a:fillRect/>
          </a:stretch>
        </p:blipFill>
        <p:spPr>
          <a:xfrm>
            <a:off x="166686" y="3662868"/>
            <a:ext cx="4389122" cy="24936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3744416" cy="18143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2803821"/>
            <a:ext cx="3744416" cy="3271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CDA77-09BD-D559-A126-EC77ED31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0" y="620689"/>
            <a:ext cx="6400799" cy="54550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Rectangle: Top Corners Rounded 1">
            <a:extLst>
              <a:ext uri="{FF2B5EF4-FFF2-40B4-BE49-F238E27FC236}">
                <a16:creationId xmlns:a16="http://schemas.microsoft.com/office/drawing/2014/main" id="{CBED1DEF-5CEC-EB04-CD54-CFFF7302F119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6B62AA-5375-D623-D2C8-0654981D6C7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AE9E5C7-DE6F-DCE1-199E-52B0BF1AEF5E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E4E0D3-287E-ED4C-1110-836F0F94E3C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73247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166688" y="-243408"/>
            <a:ext cx="4389120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urple and blue circle&#10;&#10;AI-generated content may be incorrect.">
            <a:extLst>
              <a:ext uri="{FF2B5EF4-FFF2-40B4-BE49-F238E27FC236}">
                <a16:creationId xmlns:a16="http://schemas.microsoft.com/office/drawing/2014/main" id="{2703BBCE-1991-ADD1-CF31-6440CCF50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4757" b="1169"/>
          <a:stretch>
            <a:fillRect/>
          </a:stretch>
        </p:blipFill>
        <p:spPr>
          <a:xfrm>
            <a:off x="166686" y="3662868"/>
            <a:ext cx="4389122" cy="24936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3744416" cy="18143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2803821"/>
            <a:ext cx="3744416" cy="3271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: Top Corners Rounded 1">
            <a:extLst>
              <a:ext uri="{FF2B5EF4-FFF2-40B4-BE49-F238E27FC236}">
                <a16:creationId xmlns:a16="http://schemas.microsoft.com/office/drawing/2014/main" id="{CBED1DEF-5CEC-EB04-CD54-CFFF7302F119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6B62AA-5375-D623-D2C8-0654981D6C7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AE9E5C7-DE6F-DCE1-199E-52B0BF1AEF5E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E4E0D3-287E-ED4C-1110-836F0F94E3C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6A65F75-23EC-65FD-9E22-3F87AFF04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4300" y="620906"/>
            <a:ext cx="3048658" cy="5486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DED0DA6-1A64-922A-AD40-F1B0FCFF7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0443" y="620906"/>
            <a:ext cx="3048658" cy="5486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056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02AC057-043E-68F3-DFF0-8B43B54CBA10}"/>
              </a:ext>
            </a:extLst>
          </p:cNvPr>
          <p:cNvSpPr/>
          <p:nvPr userDrawn="1"/>
        </p:nvSpPr>
        <p:spPr>
          <a:xfrm>
            <a:off x="166688" y="-243408"/>
            <a:ext cx="4389120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urple and blue circle&#10;&#10;AI-generated content may be incorrect.">
            <a:extLst>
              <a:ext uri="{FF2B5EF4-FFF2-40B4-BE49-F238E27FC236}">
                <a16:creationId xmlns:a16="http://schemas.microsoft.com/office/drawing/2014/main" id="{2703BBCE-1991-ADD1-CF31-6440CCF50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4757" b="1169"/>
          <a:stretch>
            <a:fillRect/>
          </a:stretch>
        </p:blipFill>
        <p:spPr>
          <a:xfrm>
            <a:off x="166686" y="3662868"/>
            <a:ext cx="4389122" cy="24936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63A11B-726A-D16B-90CE-92EA1463F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3744416" cy="18143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2EFE32-F4FE-D66B-B7BC-4DB094D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7" y="2803821"/>
            <a:ext cx="3744416" cy="3271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: Top Corners Rounded 1">
            <a:extLst>
              <a:ext uri="{FF2B5EF4-FFF2-40B4-BE49-F238E27FC236}">
                <a16:creationId xmlns:a16="http://schemas.microsoft.com/office/drawing/2014/main" id="{CBED1DEF-5CEC-EB04-CD54-CFFF7302F119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6B62AA-5375-D623-D2C8-0654981D6C7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AE9E5C7-DE6F-DCE1-199E-52B0BF1AEF5E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E4E0D3-287E-ED4C-1110-836F0F94E3C7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6A65F75-23EC-65FD-9E22-3F87AFF04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4300" y="620906"/>
            <a:ext cx="3048658" cy="548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DED0DA6-1A64-922A-AD40-F1B0FCFF7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0443" y="620906"/>
            <a:ext cx="3048658" cy="548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858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852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34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64DBD682-0783-8240-02FC-5B5A5A7A8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6985" b="1169"/>
          <a:stretch>
            <a:fillRect/>
          </a:stretch>
        </p:blipFill>
        <p:spPr>
          <a:xfrm>
            <a:off x="7896195" y="3861048"/>
            <a:ext cx="4101088" cy="24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0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982F3-1C33-3BE1-48CE-91AA8E6A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FB3C-0A82-CB70-C128-482B7397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64DBD682-0783-8240-02FC-5B5A5A7A8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6985" b="1169"/>
          <a:stretch>
            <a:fillRect/>
          </a:stretch>
        </p:blipFill>
        <p:spPr>
          <a:xfrm>
            <a:off x="7896195" y="3861048"/>
            <a:ext cx="4101088" cy="24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8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99C9-54DA-67C5-AF58-861924A41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A4D79C-3F70-1F02-6AB3-580F333CD8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620688"/>
            <a:ext cx="6683079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5A22F-0526-3EFF-9ECF-9374FA37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5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rple and blue circle&#10;&#10;AI-generated content may be incorrect.">
            <a:extLst>
              <a:ext uri="{FF2B5EF4-FFF2-40B4-BE49-F238E27FC236}">
                <a16:creationId xmlns:a16="http://schemas.microsoft.com/office/drawing/2014/main" id="{B796BFE5-8B14-77CB-5584-4B0EAB4CE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1" y="3653251"/>
            <a:ext cx="12191999" cy="286246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416" y="1844824"/>
            <a:ext cx="3429000" cy="3429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4130824"/>
            <a:ext cx="3744416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1844824"/>
            <a:ext cx="3744416" cy="2088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1124744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13" name="Rectangle: Top Corners Rounded 1">
            <a:extLst>
              <a:ext uri="{FF2B5EF4-FFF2-40B4-BE49-F238E27FC236}">
                <a16:creationId xmlns:a16="http://schemas.microsoft.com/office/drawing/2014/main" id="{0D9B3530-1955-299F-8024-7F7735B51DFE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BFBF6A-A98E-6CEF-2D3D-B8D5AA8D7D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1A1E1E-4464-D053-AD8B-3D447659CBDA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650D97-CCEC-087C-70CC-C02764668455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1593882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A0895D-A291-6EEA-EFA9-00B531FB59AF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99C9-54DA-67C5-AF58-861924A41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A4D79C-3F70-1F02-6AB3-580F333CD8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620688"/>
            <a:ext cx="6683079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5A22F-0526-3EFF-9ECF-9374FA37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45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AA7F9F88-D076-8D07-8D66-3D346EF66A12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99C9-54DA-67C5-AF58-861924A41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A4D79C-3F70-1F02-6AB3-580F333CD8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5A22F-0526-3EFF-9ECF-9374FA37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urple and blue circle&#10;&#10;AI-generated content may be incorrect.">
            <a:extLst>
              <a:ext uri="{FF2B5EF4-FFF2-40B4-BE49-F238E27FC236}">
                <a16:creationId xmlns:a16="http://schemas.microsoft.com/office/drawing/2014/main" id="{434CF3AA-3D6F-5C64-7E60-183CF3DC9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6985" b="1169"/>
          <a:stretch>
            <a:fillRect/>
          </a:stretch>
        </p:blipFill>
        <p:spPr>
          <a:xfrm>
            <a:off x="7896195" y="3861048"/>
            <a:ext cx="4101088" cy="24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3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AA7F9F88-D076-8D07-8D66-3D346EF66A12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5552-9A2A-FAC5-D209-4CA24149B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7" y="620905"/>
            <a:ext cx="3260145" cy="5475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99C9-54DA-67C5-AF58-861924A41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A4D79C-3F70-1F02-6AB3-580F333CD8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620688"/>
            <a:ext cx="6683079" cy="28623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5A22F-0526-3EFF-9ECF-9374FA37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urple and blue circle&#10;&#10;AI-generated content may be incorrect.">
            <a:extLst>
              <a:ext uri="{FF2B5EF4-FFF2-40B4-BE49-F238E27FC236}">
                <a16:creationId xmlns:a16="http://schemas.microsoft.com/office/drawing/2014/main" id="{434CF3AA-3D6F-5C64-7E60-183CF3DC9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6935" r="66985" b="1169"/>
          <a:stretch>
            <a:fillRect/>
          </a:stretch>
        </p:blipFill>
        <p:spPr>
          <a:xfrm>
            <a:off x="7896195" y="3861048"/>
            <a:ext cx="4101088" cy="24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1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lum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31FD38A2-B934-2A55-271D-FF4A4B394221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CFCF1D-E97C-AFCD-1157-633354C2B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63349-2DD8-58DE-C6A9-C0F4135C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81BE50B-D28E-1010-379E-DCB271855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6" y="2500697"/>
            <a:ext cx="3264408" cy="3595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6671" y="620688"/>
            <a:ext cx="326014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4248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lumn + Content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31FD38A2-B934-2A55-271D-FF4A4B394221}"/>
              </a:ext>
            </a:extLst>
          </p:cNvPr>
          <p:cNvSpPr/>
          <p:nvPr userDrawn="1"/>
        </p:nvSpPr>
        <p:spPr>
          <a:xfrm>
            <a:off x="7896200" y="-243408"/>
            <a:ext cx="4101088" cy="6399941"/>
          </a:xfrm>
          <a:prstGeom prst="roundRect">
            <a:avLst>
              <a:gd name="adj" fmla="val 5080"/>
            </a:avLst>
          </a:prstGeom>
          <a:gradFill>
            <a:gsLst>
              <a:gs pos="55000">
                <a:schemeClr val="tx2"/>
              </a:gs>
              <a:gs pos="0">
                <a:schemeClr val="accent1"/>
              </a:gs>
            </a:gsLst>
            <a:lin ang="18000000" scaled="0"/>
          </a:gra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CFCF1D-E97C-AFCD-1157-633354C2B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7" y="620688"/>
            <a:ext cx="6683076" cy="1897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63349-2DD8-58DE-C6A9-C0F4135C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3" y="2518383"/>
            <a:ext cx="6683075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81BE50B-D28E-1010-379E-DCB271855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9716" y="2500697"/>
            <a:ext cx="3264408" cy="3595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6671" y="620688"/>
            <a:ext cx="326014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4018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9BDF44-40FF-4172-B3AC-9EF146F9A3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799" y="542926"/>
            <a:ext cx="3738838" cy="5163980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8828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hoto Only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9BDF44-40FF-4172-B3AC-9EF146F9A3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799" y="542926"/>
            <a:ext cx="3738838" cy="5163980"/>
          </a:xfrm>
          <a:custGeom>
            <a:avLst/>
            <a:gdLst>
              <a:gd name="connsiteX0" fmla="*/ 143160 w 3738838"/>
              <a:gd name="connsiteY0" fmla="*/ 0 h 5163980"/>
              <a:gd name="connsiteX1" fmla="*/ 3595678 w 3738838"/>
              <a:gd name="connsiteY1" fmla="*/ 0 h 5163980"/>
              <a:gd name="connsiteX2" fmla="*/ 3738838 w 3738838"/>
              <a:gd name="connsiteY2" fmla="*/ 143160 h 5163980"/>
              <a:gd name="connsiteX3" fmla="*/ 3738838 w 3738838"/>
              <a:gd name="connsiteY3" fmla="*/ 5020820 h 5163980"/>
              <a:gd name="connsiteX4" fmla="*/ 3595678 w 3738838"/>
              <a:gd name="connsiteY4" fmla="*/ 5163980 h 5163980"/>
              <a:gd name="connsiteX5" fmla="*/ 143160 w 3738838"/>
              <a:gd name="connsiteY5" fmla="*/ 5163980 h 5163980"/>
              <a:gd name="connsiteX6" fmla="*/ 0 w 3738838"/>
              <a:gd name="connsiteY6" fmla="*/ 5020820 h 5163980"/>
              <a:gd name="connsiteX7" fmla="*/ 0 w 3738838"/>
              <a:gd name="connsiteY7" fmla="*/ 143160 h 5163980"/>
              <a:gd name="connsiteX8" fmla="*/ 143160 w 3738838"/>
              <a:gd name="connsiteY8" fmla="*/ 0 h 5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838" h="5163980">
                <a:moveTo>
                  <a:pt x="143160" y="0"/>
                </a:moveTo>
                <a:lnTo>
                  <a:pt x="3595678" y="0"/>
                </a:lnTo>
                <a:cubicBezTo>
                  <a:pt x="3674743" y="0"/>
                  <a:pt x="3738838" y="64095"/>
                  <a:pt x="3738838" y="143160"/>
                </a:cubicBezTo>
                <a:lnTo>
                  <a:pt x="3738838" y="5020820"/>
                </a:lnTo>
                <a:cubicBezTo>
                  <a:pt x="3738838" y="5099885"/>
                  <a:pt x="3674743" y="5163980"/>
                  <a:pt x="3595678" y="5163980"/>
                </a:cubicBezTo>
                <a:lnTo>
                  <a:pt x="143160" y="5163980"/>
                </a:lnTo>
                <a:cubicBezTo>
                  <a:pt x="64095" y="5163980"/>
                  <a:pt x="0" y="5099885"/>
                  <a:pt x="0" y="5020820"/>
                </a:cubicBezTo>
                <a:lnTo>
                  <a:pt x="0" y="143160"/>
                </a:lnTo>
                <a:cubicBezTo>
                  <a:pt x="0" y="64095"/>
                  <a:pt x="64095" y="0"/>
                  <a:pt x="14316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1977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1B224-A32A-E4EC-EEC2-5E5A9B4E0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chemeClr val="bg2">
                  <a:alpha val="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ABB1A5C-19E0-4B50-AEA5-6714C96541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E1EB31-5604-7C9E-62B8-78B143BAE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958386F-5D3C-729C-35D7-94D8C6CD4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76A402E-2E56-0110-27A5-DDDEF0C9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1A2DF86-AB5F-2FDE-73F9-64EB80AE69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BC4708F-5857-6F93-C6F4-8A0E85641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" y="6470779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1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Photo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526735A-AD90-09C4-CDA6-E9C8A4D9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-10048" r="18448" b="40849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4000">
                <a:srgbClr val="152851"/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CC5CC-EA0D-EF8D-5746-49772CA72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6469343"/>
            <a:ext cx="1003300" cy="139700"/>
          </a:xfrm>
          <a:prstGeom prst="rect">
            <a:avLst/>
          </a:prstGeom>
        </p:spPr>
      </p:pic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406F1DEB-19E7-C686-9F1C-AC942C43D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063" y="6304385"/>
            <a:ext cx="9905983" cy="378040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Author (YEAR).</a:t>
            </a:r>
            <a:r>
              <a:rPr lang="en-US" b="0" i="1">
                <a:solidFill>
                  <a:schemeClr val="tx1">
                    <a:lumMod val="60000"/>
                    <a:lumOff val="40000"/>
                  </a:schemeClr>
                </a:solidFill>
              </a:rPr>
              <a:t> Title.</a:t>
            </a:r>
            <a:r>
              <a:rPr lang="en-US" b="0">
                <a:solidFill>
                  <a:schemeClr val="tx1">
                    <a:lumMod val="60000"/>
                    <a:lumOff val="40000"/>
                  </a:schemeClr>
                </a:solidFill>
              </a:rPr>
              <a:t> Catalyst.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0E425E-A94F-7CF7-E887-95B31730C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3" y="906920"/>
            <a:ext cx="6683080" cy="161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5044F2-D7A6-3B86-DBC6-3B26624B0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69" y="490983"/>
            <a:ext cx="6683079" cy="375552"/>
          </a:xfrm>
        </p:spPr>
        <p:txBody>
          <a:bodyPr wrap="square">
            <a:sp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029E50-F321-497B-BFCE-C5E56AEF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9" y="2599153"/>
            <a:ext cx="6683079" cy="3577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33">
            <a:extLst>
              <a:ext uri="{FF2B5EF4-FFF2-40B4-BE49-F238E27FC236}">
                <a16:creationId xmlns:a16="http://schemas.microsoft.com/office/drawing/2014/main" id="{CEAAD968-9AAE-AAFB-B45A-920687415B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04088" y="422910"/>
            <a:ext cx="4319587" cy="5776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68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2FFEB-0618-49A4-858E-D4C4324AA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4045" y="545617"/>
            <a:ext cx="7363592" cy="2516058"/>
          </a:xfrm>
          <a:custGeom>
            <a:avLst/>
            <a:gdLst>
              <a:gd name="connsiteX0" fmla="*/ 96340 w 7363592"/>
              <a:gd name="connsiteY0" fmla="*/ 0 h 2516058"/>
              <a:gd name="connsiteX1" fmla="*/ 7267252 w 7363592"/>
              <a:gd name="connsiteY1" fmla="*/ 0 h 2516058"/>
              <a:gd name="connsiteX2" fmla="*/ 7363592 w 7363592"/>
              <a:gd name="connsiteY2" fmla="*/ 96340 h 2516058"/>
              <a:gd name="connsiteX3" fmla="*/ 7363592 w 7363592"/>
              <a:gd name="connsiteY3" fmla="*/ 2419718 h 2516058"/>
              <a:gd name="connsiteX4" fmla="*/ 7267252 w 7363592"/>
              <a:gd name="connsiteY4" fmla="*/ 2516058 h 2516058"/>
              <a:gd name="connsiteX5" fmla="*/ 96340 w 7363592"/>
              <a:gd name="connsiteY5" fmla="*/ 2516058 h 2516058"/>
              <a:gd name="connsiteX6" fmla="*/ 0 w 7363592"/>
              <a:gd name="connsiteY6" fmla="*/ 2419718 h 2516058"/>
              <a:gd name="connsiteX7" fmla="*/ 0 w 7363592"/>
              <a:gd name="connsiteY7" fmla="*/ 96340 h 2516058"/>
              <a:gd name="connsiteX8" fmla="*/ 96340 w 7363592"/>
              <a:gd name="connsiteY8" fmla="*/ 0 h 25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592" h="2516058">
                <a:moveTo>
                  <a:pt x="96340" y="0"/>
                </a:moveTo>
                <a:lnTo>
                  <a:pt x="7267252" y="0"/>
                </a:lnTo>
                <a:cubicBezTo>
                  <a:pt x="7320459" y="0"/>
                  <a:pt x="7363592" y="43133"/>
                  <a:pt x="7363592" y="96340"/>
                </a:cubicBezTo>
                <a:lnTo>
                  <a:pt x="7363592" y="2419718"/>
                </a:lnTo>
                <a:cubicBezTo>
                  <a:pt x="7363592" y="2472925"/>
                  <a:pt x="7320459" y="2516058"/>
                  <a:pt x="7267252" y="2516058"/>
                </a:cubicBezTo>
                <a:lnTo>
                  <a:pt x="96340" y="2516058"/>
                </a:lnTo>
                <a:cubicBezTo>
                  <a:pt x="43133" y="2516058"/>
                  <a:pt x="0" y="2472925"/>
                  <a:pt x="0" y="2419718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37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 Dark">
    <p:bg>
      <p:bgPr>
        <a:gradFill>
          <a:gsLst>
            <a:gs pos="20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416" y="1844824"/>
            <a:ext cx="3429000" cy="342900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69E1D1-4D91-879B-4748-6659CD92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584" y="4130824"/>
            <a:ext cx="3744416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6CD81-482C-0C23-6AAA-C027A75D319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51584" y="1844824"/>
            <a:ext cx="3744416" cy="2088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3E53E1-C102-0964-EAEC-E633C174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584" y="1124744"/>
            <a:ext cx="7488832" cy="5223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20488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Only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2FFEB-0618-49A4-858E-D4C4324AA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4045" y="545617"/>
            <a:ext cx="7363592" cy="2516058"/>
          </a:xfrm>
          <a:custGeom>
            <a:avLst/>
            <a:gdLst>
              <a:gd name="connsiteX0" fmla="*/ 96340 w 7363592"/>
              <a:gd name="connsiteY0" fmla="*/ 0 h 2516058"/>
              <a:gd name="connsiteX1" fmla="*/ 7267252 w 7363592"/>
              <a:gd name="connsiteY1" fmla="*/ 0 h 2516058"/>
              <a:gd name="connsiteX2" fmla="*/ 7363592 w 7363592"/>
              <a:gd name="connsiteY2" fmla="*/ 96340 h 2516058"/>
              <a:gd name="connsiteX3" fmla="*/ 7363592 w 7363592"/>
              <a:gd name="connsiteY3" fmla="*/ 2419718 h 2516058"/>
              <a:gd name="connsiteX4" fmla="*/ 7267252 w 7363592"/>
              <a:gd name="connsiteY4" fmla="*/ 2516058 h 2516058"/>
              <a:gd name="connsiteX5" fmla="*/ 96340 w 7363592"/>
              <a:gd name="connsiteY5" fmla="*/ 2516058 h 2516058"/>
              <a:gd name="connsiteX6" fmla="*/ 0 w 7363592"/>
              <a:gd name="connsiteY6" fmla="*/ 2419718 h 2516058"/>
              <a:gd name="connsiteX7" fmla="*/ 0 w 7363592"/>
              <a:gd name="connsiteY7" fmla="*/ 96340 h 2516058"/>
              <a:gd name="connsiteX8" fmla="*/ 96340 w 7363592"/>
              <a:gd name="connsiteY8" fmla="*/ 0 h 25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592" h="2516058">
                <a:moveTo>
                  <a:pt x="96340" y="0"/>
                </a:moveTo>
                <a:lnTo>
                  <a:pt x="7267252" y="0"/>
                </a:lnTo>
                <a:cubicBezTo>
                  <a:pt x="7320459" y="0"/>
                  <a:pt x="7363592" y="43133"/>
                  <a:pt x="7363592" y="96340"/>
                </a:cubicBezTo>
                <a:lnTo>
                  <a:pt x="7363592" y="2419718"/>
                </a:lnTo>
                <a:cubicBezTo>
                  <a:pt x="7363592" y="2472925"/>
                  <a:pt x="7320459" y="2516058"/>
                  <a:pt x="7267252" y="2516058"/>
                </a:cubicBezTo>
                <a:lnTo>
                  <a:pt x="96340" y="2516058"/>
                </a:lnTo>
                <a:cubicBezTo>
                  <a:pt x="43133" y="2516058"/>
                  <a:pt x="0" y="2472925"/>
                  <a:pt x="0" y="2419718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2367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88EBE339-D4BD-C286-E74D-E329F043D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473485"/>
            <a:ext cx="12191999" cy="23414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2FFEB-0618-49A4-858E-D4C4324AA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4045" y="545617"/>
            <a:ext cx="7363592" cy="2516058"/>
          </a:xfrm>
          <a:custGeom>
            <a:avLst/>
            <a:gdLst>
              <a:gd name="connsiteX0" fmla="*/ 96340 w 7363592"/>
              <a:gd name="connsiteY0" fmla="*/ 0 h 2516058"/>
              <a:gd name="connsiteX1" fmla="*/ 7267252 w 7363592"/>
              <a:gd name="connsiteY1" fmla="*/ 0 h 2516058"/>
              <a:gd name="connsiteX2" fmla="*/ 7363592 w 7363592"/>
              <a:gd name="connsiteY2" fmla="*/ 96340 h 2516058"/>
              <a:gd name="connsiteX3" fmla="*/ 7363592 w 7363592"/>
              <a:gd name="connsiteY3" fmla="*/ 2419718 h 2516058"/>
              <a:gd name="connsiteX4" fmla="*/ 7267252 w 7363592"/>
              <a:gd name="connsiteY4" fmla="*/ 2516058 h 2516058"/>
              <a:gd name="connsiteX5" fmla="*/ 96340 w 7363592"/>
              <a:gd name="connsiteY5" fmla="*/ 2516058 h 2516058"/>
              <a:gd name="connsiteX6" fmla="*/ 0 w 7363592"/>
              <a:gd name="connsiteY6" fmla="*/ 2419718 h 2516058"/>
              <a:gd name="connsiteX7" fmla="*/ 0 w 7363592"/>
              <a:gd name="connsiteY7" fmla="*/ 96340 h 2516058"/>
              <a:gd name="connsiteX8" fmla="*/ 96340 w 7363592"/>
              <a:gd name="connsiteY8" fmla="*/ 0 h 25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592" h="2516058">
                <a:moveTo>
                  <a:pt x="96340" y="0"/>
                </a:moveTo>
                <a:lnTo>
                  <a:pt x="7267252" y="0"/>
                </a:lnTo>
                <a:cubicBezTo>
                  <a:pt x="7320459" y="0"/>
                  <a:pt x="7363592" y="43133"/>
                  <a:pt x="7363592" y="96340"/>
                </a:cubicBezTo>
                <a:lnTo>
                  <a:pt x="7363592" y="2419718"/>
                </a:lnTo>
                <a:cubicBezTo>
                  <a:pt x="7363592" y="2472925"/>
                  <a:pt x="7320459" y="2516058"/>
                  <a:pt x="7267252" y="2516058"/>
                </a:cubicBezTo>
                <a:lnTo>
                  <a:pt x="96340" y="2516058"/>
                </a:lnTo>
                <a:cubicBezTo>
                  <a:pt x="43133" y="2516058"/>
                  <a:pt x="0" y="2472925"/>
                  <a:pt x="0" y="2419718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51988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86762-4F89-C855-ED25-87728651D6E3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88EBE339-D4BD-C286-E74D-E329F043D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344" b="-14474"/>
          <a:stretch>
            <a:fillRect/>
          </a:stretch>
        </p:blipFill>
        <p:spPr>
          <a:xfrm>
            <a:off x="0" y="473485"/>
            <a:ext cx="12191999" cy="23414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72FFEB-0618-49A4-858E-D4C4324AA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4045" y="545617"/>
            <a:ext cx="7363592" cy="2516058"/>
          </a:xfrm>
          <a:custGeom>
            <a:avLst/>
            <a:gdLst>
              <a:gd name="connsiteX0" fmla="*/ 96340 w 7363592"/>
              <a:gd name="connsiteY0" fmla="*/ 0 h 2516058"/>
              <a:gd name="connsiteX1" fmla="*/ 7267252 w 7363592"/>
              <a:gd name="connsiteY1" fmla="*/ 0 h 2516058"/>
              <a:gd name="connsiteX2" fmla="*/ 7363592 w 7363592"/>
              <a:gd name="connsiteY2" fmla="*/ 96340 h 2516058"/>
              <a:gd name="connsiteX3" fmla="*/ 7363592 w 7363592"/>
              <a:gd name="connsiteY3" fmla="*/ 2419718 h 2516058"/>
              <a:gd name="connsiteX4" fmla="*/ 7267252 w 7363592"/>
              <a:gd name="connsiteY4" fmla="*/ 2516058 h 2516058"/>
              <a:gd name="connsiteX5" fmla="*/ 96340 w 7363592"/>
              <a:gd name="connsiteY5" fmla="*/ 2516058 h 2516058"/>
              <a:gd name="connsiteX6" fmla="*/ 0 w 7363592"/>
              <a:gd name="connsiteY6" fmla="*/ 2419718 h 2516058"/>
              <a:gd name="connsiteX7" fmla="*/ 0 w 7363592"/>
              <a:gd name="connsiteY7" fmla="*/ 96340 h 2516058"/>
              <a:gd name="connsiteX8" fmla="*/ 96340 w 7363592"/>
              <a:gd name="connsiteY8" fmla="*/ 0 h 25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592" h="2516058">
                <a:moveTo>
                  <a:pt x="96340" y="0"/>
                </a:moveTo>
                <a:lnTo>
                  <a:pt x="7267252" y="0"/>
                </a:lnTo>
                <a:cubicBezTo>
                  <a:pt x="7320459" y="0"/>
                  <a:pt x="7363592" y="43133"/>
                  <a:pt x="7363592" y="96340"/>
                </a:cubicBezTo>
                <a:lnTo>
                  <a:pt x="7363592" y="2419718"/>
                </a:lnTo>
                <a:cubicBezTo>
                  <a:pt x="7363592" y="2472925"/>
                  <a:pt x="7320459" y="2516058"/>
                  <a:pt x="7267252" y="2516058"/>
                </a:cubicBezTo>
                <a:lnTo>
                  <a:pt x="96340" y="2516058"/>
                </a:lnTo>
                <a:cubicBezTo>
                  <a:pt x="43133" y="2516058"/>
                  <a:pt x="0" y="2472925"/>
                  <a:pt x="0" y="2419718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4" name="Rectangle: Top Corners Rounded 1">
            <a:extLst>
              <a:ext uri="{FF2B5EF4-FFF2-40B4-BE49-F238E27FC236}">
                <a16:creationId xmlns:a16="http://schemas.microsoft.com/office/drawing/2014/main" id="{E35B9CF5-6E0B-60C9-ACA0-173506C7E53F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EE54F-C427-E836-6819-324FD8DBF3B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1F4EB-71EC-ECBD-61A9-F9EEE4AD4374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FB414-D6F5-AAA0-4A38-30D4E0C45C9F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288523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96A8E5-4B0D-47AA-9452-39E7CCCBDE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7809" y="2056315"/>
            <a:ext cx="2610785" cy="3871315"/>
          </a:xfrm>
          <a:custGeom>
            <a:avLst/>
            <a:gdLst>
              <a:gd name="connsiteX0" fmla="*/ 124769 w 2610785"/>
              <a:gd name="connsiteY0" fmla="*/ 0 h 3871315"/>
              <a:gd name="connsiteX1" fmla="*/ 2486016 w 2610785"/>
              <a:gd name="connsiteY1" fmla="*/ 0 h 3871315"/>
              <a:gd name="connsiteX2" fmla="*/ 2610785 w 2610785"/>
              <a:gd name="connsiteY2" fmla="*/ 124769 h 3871315"/>
              <a:gd name="connsiteX3" fmla="*/ 2610785 w 2610785"/>
              <a:gd name="connsiteY3" fmla="*/ 3746546 h 3871315"/>
              <a:gd name="connsiteX4" fmla="*/ 2486016 w 2610785"/>
              <a:gd name="connsiteY4" fmla="*/ 3871315 h 3871315"/>
              <a:gd name="connsiteX5" fmla="*/ 124769 w 2610785"/>
              <a:gd name="connsiteY5" fmla="*/ 3871315 h 3871315"/>
              <a:gd name="connsiteX6" fmla="*/ 0 w 2610785"/>
              <a:gd name="connsiteY6" fmla="*/ 3746546 h 3871315"/>
              <a:gd name="connsiteX7" fmla="*/ 0 w 2610785"/>
              <a:gd name="connsiteY7" fmla="*/ 124769 h 3871315"/>
              <a:gd name="connsiteX8" fmla="*/ 124769 w 2610785"/>
              <a:gd name="connsiteY8" fmla="*/ 0 h 38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3871315">
                <a:moveTo>
                  <a:pt x="124769" y="0"/>
                </a:moveTo>
                <a:lnTo>
                  <a:pt x="2486016" y="0"/>
                </a:lnTo>
                <a:cubicBezTo>
                  <a:pt x="2554924" y="0"/>
                  <a:pt x="2610785" y="55861"/>
                  <a:pt x="2610785" y="124769"/>
                </a:cubicBezTo>
                <a:lnTo>
                  <a:pt x="2610785" y="3746546"/>
                </a:lnTo>
                <a:cubicBezTo>
                  <a:pt x="2610785" y="3815454"/>
                  <a:pt x="2554924" y="3871315"/>
                  <a:pt x="2486016" y="3871315"/>
                </a:cubicBezTo>
                <a:lnTo>
                  <a:pt x="124769" y="3871315"/>
                </a:lnTo>
                <a:cubicBezTo>
                  <a:pt x="55861" y="3871315"/>
                  <a:pt x="0" y="3815454"/>
                  <a:pt x="0" y="3746546"/>
                </a:cubicBezTo>
                <a:lnTo>
                  <a:pt x="0" y="124769"/>
                </a:lnTo>
                <a:cubicBezTo>
                  <a:pt x="0" y="55861"/>
                  <a:pt x="55861" y="0"/>
                  <a:pt x="12476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382" y="2056314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72D195-946A-4CE6-9060-0509A06B5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382" y="4048052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2306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1 Dark">
    <p:bg>
      <p:bgPr>
        <a:gradFill>
          <a:gsLst>
            <a:gs pos="41000">
              <a:schemeClr val="tx2"/>
            </a:gs>
            <a:gs pos="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96A8E5-4B0D-47AA-9452-39E7CCCBDE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7809" y="2056315"/>
            <a:ext cx="2610785" cy="3871315"/>
          </a:xfrm>
          <a:custGeom>
            <a:avLst/>
            <a:gdLst>
              <a:gd name="connsiteX0" fmla="*/ 124769 w 2610785"/>
              <a:gd name="connsiteY0" fmla="*/ 0 h 3871315"/>
              <a:gd name="connsiteX1" fmla="*/ 2486016 w 2610785"/>
              <a:gd name="connsiteY1" fmla="*/ 0 h 3871315"/>
              <a:gd name="connsiteX2" fmla="*/ 2610785 w 2610785"/>
              <a:gd name="connsiteY2" fmla="*/ 124769 h 3871315"/>
              <a:gd name="connsiteX3" fmla="*/ 2610785 w 2610785"/>
              <a:gd name="connsiteY3" fmla="*/ 3746546 h 3871315"/>
              <a:gd name="connsiteX4" fmla="*/ 2486016 w 2610785"/>
              <a:gd name="connsiteY4" fmla="*/ 3871315 h 3871315"/>
              <a:gd name="connsiteX5" fmla="*/ 124769 w 2610785"/>
              <a:gd name="connsiteY5" fmla="*/ 3871315 h 3871315"/>
              <a:gd name="connsiteX6" fmla="*/ 0 w 2610785"/>
              <a:gd name="connsiteY6" fmla="*/ 3746546 h 3871315"/>
              <a:gd name="connsiteX7" fmla="*/ 0 w 2610785"/>
              <a:gd name="connsiteY7" fmla="*/ 124769 h 3871315"/>
              <a:gd name="connsiteX8" fmla="*/ 124769 w 2610785"/>
              <a:gd name="connsiteY8" fmla="*/ 0 h 38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3871315">
                <a:moveTo>
                  <a:pt x="124769" y="0"/>
                </a:moveTo>
                <a:lnTo>
                  <a:pt x="2486016" y="0"/>
                </a:lnTo>
                <a:cubicBezTo>
                  <a:pt x="2554924" y="0"/>
                  <a:pt x="2610785" y="55861"/>
                  <a:pt x="2610785" y="124769"/>
                </a:cubicBezTo>
                <a:lnTo>
                  <a:pt x="2610785" y="3746546"/>
                </a:lnTo>
                <a:cubicBezTo>
                  <a:pt x="2610785" y="3815454"/>
                  <a:pt x="2554924" y="3871315"/>
                  <a:pt x="2486016" y="3871315"/>
                </a:cubicBezTo>
                <a:lnTo>
                  <a:pt x="124769" y="3871315"/>
                </a:lnTo>
                <a:cubicBezTo>
                  <a:pt x="55861" y="3871315"/>
                  <a:pt x="0" y="3815454"/>
                  <a:pt x="0" y="3746546"/>
                </a:cubicBezTo>
                <a:lnTo>
                  <a:pt x="0" y="124769"/>
                </a:lnTo>
                <a:cubicBezTo>
                  <a:pt x="0" y="55861"/>
                  <a:pt x="55861" y="0"/>
                  <a:pt x="12476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382" y="2056314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72D195-946A-4CE6-9060-0509A06B5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382" y="4048052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1031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ircle&#10;&#10;AI-generated content may be incorrect.">
            <a:extLst>
              <a:ext uri="{FF2B5EF4-FFF2-40B4-BE49-F238E27FC236}">
                <a16:creationId xmlns:a16="http://schemas.microsoft.com/office/drawing/2014/main" id="{8C4AD47F-8BAA-BECA-F222-8D10DEC6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0" y="3645024"/>
            <a:ext cx="12191999" cy="286246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96A8E5-4B0D-47AA-9452-39E7CCCBDE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7809" y="2056315"/>
            <a:ext cx="2610785" cy="3871315"/>
          </a:xfrm>
          <a:custGeom>
            <a:avLst/>
            <a:gdLst>
              <a:gd name="connsiteX0" fmla="*/ 124769 w 2610785"/>
              <a:gd name="connsiteY0" fmla="*/ 0 h 3871315"/>
              <a:gd name="connsiteX1" fmla="*/ 2486016 w 2610785"/>
              <a:gd name="connsiteY1" fmla="*/ 0 h 3871315"/>
              <a:gd name="connsiteX2" fmla="*/ 2610785 w 2610785"/>
              <a:gd name="connsiteY2" fmla="*/ 124769 h 3871315"/>
              <a:gd name="connsiteX3" fmla="*/ 2610785 w 2610785"/>
              <a:gd name="connsiteY3" fmla="*/ 3746546 h 3871315"/>
              <a:gd name="connsiteX4" fmla="*/ 2486016 w 2610785"/>
              <a:gd name="connsiteY4" fmla="*/ 3871315 h 3871315"/>
              <a:gd name="connsiteX5" fmla="*/ 124769 w 2610785"/>
              <a:gd name="connsiteY5" fmla="*/ 3871315 h 3871315"/>
              <a:gd name="connsiteX6" fmla="*/ 0 w 2610785"/>
              <a:gd name="connsiteY6" fmla="*/ 3746546 h 3871315"/>
              <a:gd name="connsiteX7" fmla="*/ 0 w 2610785"/>
              <a:gd name="connsiteY7" fmla="*/ 124769 h 3871315"/>
              <a:gd name="connsiteX8" fmla="*/ 124769 w 2610785"/>
              <a:gd name="connsiteY8" fmla="*/ 0 h 38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3871315">
                <a:moveTo>
                  <a:pt x="124769" y="0"/>
                </a:moveTo>
                <a:lnTo>
                  <a:pt x="2486016" y="0"/>
                </a:lnTo>
                <a:cubicBezTo>
                  <a:pt x="2554924" y="0"/>
                  <a:pt x="2610785" y="55861"/>
                  <a:pt x="2610785" y="124769"/>
                </a:cubicBezTo>
                <a:lnTo>
                  <a:pt x="2610785" y="3746546"/>
                </a:lnTo>
                <a:cubicBezTo>
                  <a:pt x="2610785" y="3815454"/>
                  <a:pt x="2554924" y="3871315"/>
                  <a:pt x="2486016" y="3871315"/>
                </a:cubicBezTo>
                <a:lnTo>
                  <a:pt x="124769" y="3871315"/>
                </a:lnTo>
                <a:cubicBezTo>
                  <a:pt x="55861" y="3871315"/>
                  <a:pt x="0" y="3815454"/>
                  <a:pt x="0" y="3746546"/>
                </a:cubicBezTo>
                <a:lnTo>
                  <a:pt x="0" y="124769"/>
                </a:lnTo>
                <a:cubicBezTo>
                  <a:pt x="0" y="55861"/>
                  <a:pt x="55861" y="0"/>
                  <a:pt x="12476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382" y="2056314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72D195-946A-4CE6-9060-0509A06B5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382" y="4048052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82046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620259-D0BB-ED67-51BD-2ADD8EFB355F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ue circle&#10;&#10;AI-generated content may be incorrect.">
            <a:extLst>
              <a:ext uri="{FF2B5EF4-FFF2-40B4-BE49-F238E27FC236}">
                <a16:creationId xmlns:a16="http://schemas.microsoft.com/office/drawing/2014/main" id="{90BE6C5F-44A8-1DDB-CDD6-B8E69AC06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5" r="5685" b="-14474"/>
          <a:stretch>
            <a:fillRect/>
          </a:stretch>
        </p:blipFill>
        <p:spPr>
          <a:xfrm>
            <a:off x="0" y="3645024"/>
            <a:ext cx="12191999" cy="286246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96A8E5-4B0D-47AA-9452-39E7CCCBDE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7809" y="2056315"/>
            <a:ext cx="2610785" cy="3871315"/>
          </a:xfrm>
          <a:custGeom>
            <a:avLst/>
            <a:gdLst>
              <a:gd name="connsiteX0" fmla="*/ 124769 w 2610785"/>
              <a:gd name="connsiteY0" fmla="*/ 0 h 3871315"/>
              <a:gd name="connsiteX1" fmla="*/ 2486016 w 2610785"/>
              <a:gd name="connsiteY1" fmla="*/ 0 h 3871315"/>
              <a:gd name="connsiteX2" fmla="*/ 2610785 w 2610785"/>
              <a:gd name="connsiteY2" fmla="*/ 124769 h 3871315"/>
              <a:gd name="connsiteX3" fmla="*/ 2610785 w 2610785"/>
              <a:gd name="connsiteY3" fmla="*/ 3746546 h 3871315"/>
              <a:gd name="connsiteX4" fmla="*/ 2486016 w 2610785"/>
              <a:gd name="connsiteY4" fmla="*/ 3871315 h 3871315"/>
              <a:gd name="connsiteX5" fmla="*/ 124769 w 2610785"/>
              <a:gd name="connsiteY5" fmla="*/ 3871315 h 3871315"/>
              <a:gd name="connsiteX6" fmla="*/ 0 w 2610785"/>
              <a:gd name="connsiteY6" fmla="*/ 3746546 h 3871315"/>
              <a:gd name="connsiteX7" fmla="*/ 0 w 2610785"/>
              <a:gd name="connsiteY7" fmla="*/ 124769 h 3871315"/>
              <a:gd name="connsiteX8" fmla="*/ 124769 w 2610785"/>
              <a:gd name="connsiteY8" fmla="*/ 0 h 38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3871315">
                <a:moveTo>
                  <a:pt x="124769" y="0"/>
                </a:moveTo>
                <a:lnTo>
                  <a:pt x="2486016" y="0"/>
                </a:lnTo>
                <a:cubicBezTo>
                  <a:pt x="2554924" y="0"/>
                  <a:pt x="2610785" y="55861"/>
                  <a:pt x="2610785" y="124769"/>
                </a:cubicBezTo>
                <a:lnTo>
                  <a:pt x="2610785" y="3746546"/>
                </a:lnTo>
                <a:cubicBezTo>
                  <a:pt x="2610785" y="3815454"/>
                  <a:pt x="2554924" y="3871315"/>
                  <a:pt x="2486016" y="3871315"/>
                </a:cubicBezTo>
                <a:lnTo>
                  <a:pt x="124769" y="3871315"/>
                </a:lnTo>
                <a:cubicBezTo>
                  <a:pt x="55861" y="3871315"/>
                  <a:pt x="0" y="3815454"/>
                  <a:pt x="0" y="3746546"/>
                </a:cubicBezTo>
                <a:lnTo>
                  <a:pt x="0" y="124769"/>
                </a:lnTo>
                <a:cubicBezTo>
                  <a:pt x="0" y="55861"/>
                  <a:pt x="55861" y="0"/>
                  <a:pt x="12476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2599C4-DBEC-4D0A-8AF2-BA5F901E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382" y="2056314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72D195-946A-4CE6-9060-0509A06B5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382" y="4048052"/>
            <a:ext cx="2610785" cy="1880009"/>
          </a:xfrm>
          <a:custGeom>
            <a:avLst/>
            <a:gdLst>
              <a:gd name="connsiteX0" fmla="*/ 96708 w 2610785"/>
              <a:gd name="connsiteY0" fmla="*/ 0 h 1880009"/>
              <a:gd name="connsiteX1" fmla="*/ 2514077 w 2610785"/>
              <a:gd name="connsiteY1" fmla="*/ 0 h 1880009"/>
              <a:gd name="connsiteX2" fmla="*/ 2610785 w 2610785"/>
              <a:gd name="connsiteY2" fmla="*/ 96708 h 1880009"/>
              <a:gd name="connsiteX3" fmla="*/ 2610785 w 2610785"/>
              <a:gd name="connsiteY3" fmla="*/ 1783301 h 1880009"/>
              <a:gd name="connsiteX4" fmla="*/ 2514077 w 2610785"/>
              <a:gd name="connsiteY4" fmla="*/ 1880009 h 1880009"/>
              <a:gd name="connsiteX5" fmla="*/ 96708 w 2610785"/>
              <a:gd name="connsiteY5" fmla="*/ 1880009 h 1880009"/>
              <a:gd name="connsiteX6" fmla="*/ 0 w 2610785"/>
              <a:gd name="connsiteY6" fmla="*/ 1783301 h 1880009"/>
              <a:gd name="connsiteX7" fmla="*/ 0 w 2610785"/>
              <a:gd name="connsiteY7" fmla="*/ 96708 h 1880009"/>
              <a:gd name="connsiteX8" fmla="*/ 96708 w 2610785"/>
              <a:gd name="connsiteY8" fmla="*/ 0 h 18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1880009">
                <a:moveTo>
                  <a:pt x="96708" y="0"/>
                </a:moveTo>
                <a:lnTo>
                  <a:pt x="2514077" y="0"/>
                </a:lnTo>
                <a:cubicBezTo>
                  <a:pt x="2567487" y="0"/>
                  <a:pt x="2610785" y="43298"/>
                  <a:pt x="2610785" y="96708"/>
                </a:cubicBezTo>
                <a:lnTo>
                  <a:pt x="2610785" y="1783301"/>
                </a:lnTo>
                <a:cubicBezTo>
                  <a:pt x="2610785" y="1836711"/>
                  <a:pt x="2567487" y="1880009"/>
                  <a:pt x="2514077" y="1880009"/>
                </a:cubicBezTo>
                <a:lnTo>
                  <a:pt x="96708" y="1880009"/>
                </a:lnTo>
                <a:cubicBezTo>
                  <a:pt x="43298" y="1880009"/>
                  <a:pt x="0" y="1836711"/>
                  <a:pt x="0" y="1783301"/>
                </a:cubicBezTo>
                <a:lnTo>
                  <a:pt x="0" y="96708"/>
                </a:lnTo>
                <a:cubicBezTo>
                  <a:pt x="0" y="43298"/>
                  <a:pt x="43298" y="0"/>
                  <a:pt x="967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/>
          </a:p>
        </p:txBody>
      </p:sp>
      <p:sp>
        <p:nvSpPr>
          <p:cNvPr id="4" name="Rectangle: Top Corners Rounded 1">
            <a:extLst>
              <a:ext uri="{FF2B5EF4-FFF2-40B4-BE49-F238E27FC236}">
                <a16:creationId xmlns:a16="http://schemas.microsoft.com/office/drawing/2014/main" id="{99807FA2-CE3B-56B1-D73D-0FE3366CB51B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84E7-0CBB-5459-E326-35994FD029C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DA536-9E62-9A5B-27E7-0078821A145E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6A7D2-34A4-5D43-827D-DFC30A604380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2641147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9913" y="3567872"/>
            <a:ext cx="2610785" cy="209581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394571-4FA9-407A-A99A-468A1509CE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4033" y="559837"/>
            <a:ext cx="2610785" cy="2958890"/>
          </a:xfrm>
          <a:custGeom>
            <a:avLst/>
            <a:gdLst>
              <a:gd name="connsiteX0" fmla="*/ 134299 w 2610785"/>
              <a:gd name="connsiteY0" fmla="*/ 0 h 2958890"/>
              <a:gd name="connsiteX1" fmla="*/ 2476486 w 2610785"/>
              <a:gd name="connsiteY1" fmla="*/ 0 h 2958890"/>
              <a:gd name="connsiteX2" fmla="*/ 2610785 w 2610785"/>
              <a:gd name="connsiteY2" fmla="*/ 134299 h 2958890"/>
              <a:gd name="connsiteX3" fmla="*/ 2610785 w 2610785"/>
              <a:gd name="connsiteY3" fmla="*/ 2824591 h 2958890"/>
              <a:gd name="connsiteX4" fmla="*/ 2476486 w 2610785"/>
              <a:gd name="connsiteY4" fmla="*/ 2958890 h 2958890"/>
              <a:gd name="connsiteX5" fmla="*/ 134299 w 2610785"/>
              <a:gd name="connsiteY5" fmla="*/ 2958890 h 2958890"/>
              <a:gd name="connsiteX6" fmla="*/ 0 w 2610785"/>
              <a:gd name="connsiteY6" fmla="*/ 2824591 h 2958890"/>
              <a:gd name="connsiteX7" fmla="*/ 0 w 2610785"/>
              <a:gd name="connsiteY7" fmla="*/ 134299 h 2958890"/>
              <a:gd name="connsiteX8" fmla="*/ 134299 w 2610785"/>
              <a:gd name="connsiteY8" fmla="*/ 0 h 29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958890">
                <a:moveTo>
                  <a:pt x="134299" y="0"/>
                </a:moveTo>
                <a:lnTo>
                  <a:pt x="2476486" y="0"/>
                </a:lnTo>
                <a:cubicBezTo>
                  <a:pt x="2550657" y="0"/>
                  <a:pt x="2610785" y="60128"/>
                  <a:pt x="2610785" y="134299"/>
                </a:cubicBezTo>
                <a:lnTo>
                  <a:pt x="2610785" y="2824591"/>
                </a:lnTo>
                <a:cubicBezTo>
                  <a:pt x="2610785" y="2898762"/>
                  <a:pt x="2550657" y="2958890"/>
                  <a:pt x="2476486" y="2958890"/>
                </a:cubicBezTo>
                <a:lnTo>
                  <a:pt x="134299" y="2958890"/>
                </a:lnTo>
                <a:cubicBezTo>
                  <a:pt x="60128" y="2958890"/>
                  <a:pt x="0" y="2898762"/>
                  <a:pt x="0" y="2824591"/>
                </a:cubicBezTo>
                <a:lnTo>
                  <a:pt x="0" y="134299"/>
                </a:lnTo>
                <a:cubicBezTo>
                  <a:pt x="0" y="60128"/>
                  <a:pt x="60128" y="0"/>
                  <a:pt x="13429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8159" y="3567872"/>
            <a:ext cx="2610785" cy="209581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7138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BB896-7458-D97B-6696-9A93BF83EBEA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0000">
                <a:schemeClr val="tx2"/>
              </a:gs>
              <a:gs pos="0">
                <a:schemeClr val="accent1"/>
              </a:gs>
            </a:gsLst>
            <a:lin ang="180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BAF1CB-95E4-4BCD-A3CC-44394E03F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9913" y="3567872"/>
            <a:ext cx="2610785" cy="209581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394571-4FA9-407A-A99A-468A1509CE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4033" y="559837"/>
            <a:ext cx="2610785" cy="2958890"/>
          </a:xfrm>
          <a:custGeom>
            <a:avLst/>
            <a:gdLst>
              <a:gd name="connsiteX0" fmla="*/ 134299 w 2610785"/>
              <a:gd name="connsiteY0" fmla="*/ 0 h 2958890"/>
              <a:gd name="connsiteX1" fmla="*/ 2476486 w 2610785"/>
              <a:gd name="connsiteY1" fmla="*/ 0 h 2958890"/>
              <a:gd name="connsiteX2" fmla="*/ 2610785 w 2610785"/>
              <a:gd name="connsiteY2" fmla="*/ 134299 h 2958890"/>
              <a:gd name="connsiteX3" fmla="*/ 2610785 w 2610785"/>
              <a:gd name="connsiteY3" fmla="*/ 2824591 h 2958890"/>
              <a:gd name="connsiteX4" fmla="*/ 2476486 w 2610785"/>
              <a:gd name="connsiteY4" fmla="*/ 2958890 h 2958890"/>
              <a:gd name="connsiteX5" fmla="*/ 134299 w 2610785"/>
              <a:gd name="connsiteY5" fmla="*/ 2958890 h 2958890"/>
              <a:gd name="connsiteX6" fmla="*/ 0 w 2610785"/>
              <a:gd name="connsiteY6" fmla="*/ 2824591 h 2958890"/>
              <a:gd name="connsiteX7" fmla="*/ 0 w 2610785"/>
              <a:gd name="connsiteY7" fmla="*/ 134299 h 2958890"/>
              <a:gd name="connsiteX8" fmla="*/ 134299 w 2610785"/>
              <a:gd name="connsiteY8" fmla="*/ 0 h 295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958890">
                <a:moveTo>
                  <a:pt x="134299" y="0"/>
                </a:moveTo>
                <a:lnTo>
                  <a:pt x="2476486" y="0"/>
                </a:lnTo>
                <a:cubicBezTo>
                  <a:pt x="2550657" y="0"/>
                  <a:pt x="2610785" y="60128"/>
                  <a:pt x="2610785" y="134299"/>
                </a:cubicBezTo>
                <a:lnTo>
                  <a:pt x="2610785" y="2824591"/>
                </a:lnTo>
                <a:cubicBezTo>
                  <a:pt x="2610785" y="2898762"/>
                  <a:pt x="2550657" y="2958890"/>
                  <a:pt x="2476486" y="2958890"/>
                </a:cubicBezTo>
                <a:lnTo>
                  <a:pt x="134299" y="2958890"/>
                </a:lnTo>
                <a:cubicBezTo>
                  <a:pt x="60128" y="2958890"/>
                  <a:pt x="0" y="2898762"/>
                  <a:pt x="0" y="2824591"/>
                </a:cubicBezTo>
                <a:lnTo>
                  <a:pt x="0" y="134299"/>
                </a:lnTo>
                <a:cubicBezTo>
                  <a:pt x="0" y="60128"/>
                  <a:pt x="60128" y="0"/>
                  <a:pt x="13429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2A11A-59EC-4C2D-8DAF-401B9FC2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8159" y="3567872"/>
            <a:ext cx="2610785" cy="2095810"/>
          </a:xfrm>
          <a:custGeom>
            <a:avLst/>
            <a:gdLst>
              <a:gd name="connsiteX0" fmla="*/ 107808 w 2610785"/>
              <a:gd name="connsiteY0" fmla="*/ 0 h 2095810"/>
              <a:gd name="connsiteX1" fmla="*/ 2502977 w 2610785"/>
              <a:gd name="connsiteY1" fmla="*/ 0 h 2095810"/>
              <a:gd name="connsiteX2" fmla="*/ 2610785 w 2610785"/>
              <a:gd name="connsiteY2" fmla="*/ 107808 h 2095810"/>
              <a:gd name="connsiteX3" fmla="*/ 2610785 w 2610785"/>
              <a:gd name="connsiteY3" fmla="*/ 1988002 h 2095810"/>
              <a:gd name="connsiteX4" fmla="*/ 2502977 w 2610785"/>
              <a:gd name="connsiteY4" fmla="*/ 2095810 h 2095810"/>
              <a:gd name="connsiteX5" fmla="*/ 107808 w 2610785"/>
              <a:gd name="connsiteY5" fmla="*/ 2095810 h 2095810"/>
              <a:gd name="connsiteX6" fmla="*/ 0 w 2610785"/>
              <a:gd name="connsiteY6" fmla="*/ 1988002 h 2095810"/>
              <a:gd name="connsiteX7" fmla="*/ 0 w 2610785"/>
              <a:gd name="connsiteY7" fmla="*/ 107808 h 2095810"/>
              <a:gd name="connsiteX8" fmla="*/ 107808 w 2610785"/>
              <a:gd name="connsiteY8" fmla="*/ 0 h 20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785" h="2095810">
                <a:moveTo>
                  <a:pt x="107808" y="0"/>
                </a:moveTo>
                <a:lnTo>
                  <a:pt x="2502977" y="0"/>
                </a:lnTo>
                <a:cubicBezTo>
                  <a:pt x="2562518" y="0"/>
                  <a:pt x="2610785" y="48267"/>
                  <a:pt x="2610785" y="107808"/>
                </a:cubicBezTo>
                <a:lnTo>
                  <a:pt x="2610785" y="1988002"/>
                </a:lnTo>
                <a:cubicBezTo>
                  <a:pt x="2610785" y="2047543"/>
                  <a:pt x="2562518" y="2095810"/>
                  <a:pt x="2502977" y="2095810"/>
                </a:cubicBezTo>
                <a:lnTo>
                  <a:pt x="107808" y="2095810"/>
                </a:lnTo>
                <a:cubicBezTo>
                  <a:pt x="48267" y="2095810"/>
                  <a:pt x="0" y="2047543"/>
                  <a:pt x="0" y="1988002"/>
                </a:cubicBezTo>
                <a:lnTo>
                  <a:pt x="0" y="107808"/>
                </a:lnTo>
                <a:cubicBezTo>
                  <a:pt x="0" y="48267"/>
                  <a:pt x="48267" y="0"/>
                  <a:pt x="10780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3" name="Rectangle: Top Corners Rounded 1">
            <a:extLst>
              <a:ext uri="{FF2B5EF4-FFF2-40B4-BE49-F238E27FC236}">
                <a16:creationId xmlns:a16="http://schemas.microsoft.com/office/drawing/2014/main" id="{9C7F2C6C-137C-EC78-4A03-F19BC3682DDD}"/>
              </a:ext>
            </a:extLst>
          </p:cNvPr>
          <p:cNvSpPr/>
          <p:nvPr userDrawn="1"/>
        </p:nvSpPr>
        <p:spPr>
          <a:xfrm>
            <a:off x="166688" y="6400800"/>
            <a:ext cx="11858625" cy="457200"/>
          </a:xfrm>
          <a:prstGeom prst="round2SameRect">
            <a:avLst>
              <a:gd name="adj1" fmla="val 21818"/>
              <a:gd name="adj2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84405-612A-101E-23F7-4B72E23E6DF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70" y="6551676"/>
            <a:ext cx="1138200" cy="15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629914-284B-4D52-16D8-FA698F1C47E3}"/>
              </a:ext>
            </a:extLst>
          </p:cNvPr>
          <p:cNvSpPr txBox="1"/>
          <p:nvPr userDrawn="1"/>
        </p:nvSpPr>
        <p:spPr>
          <a:xfrm>
            <a:off x="4667249" y="6506288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© 2025 CATALYST, 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4839-99D0-CD0B-73F1-B90F515F98BE}"/>
              </a:ext>
            </a:extLst>
          </p:cNvPr>
          <p:cNvSpPr txBox="1"/>
          <p:nvPr userDrawn="1"/>
        </p:nvSpPr>
        <p:spPr>
          <a:xfrm>
            <a:off x="8842029" y="6506289"/>
            <a:ext cx="2857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Catalyst.org</a:t>
            </a:r>
          </a:p>
        </p:txBody>
      </p:sp>
    </p:spTree>
    <p:extLst>
      <p:ext uri="{BB962C8B-B14F-4D97-AF65-F5344CB8AC3E}">
        <p14:creationId xmlns:p14="http://schemas.microsoft.com/office/powerpoint/2010/main" val="360392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77813-FE63-4DEE-9722-A41DBA50F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52" y="622363"/>
            <a:ext cx="4332710" cy="5162614"/>
          </a:xfrm>
          <a:custGeom>
            <a:avLst/>
            <a:gdLst>
              <a:gd name="connsiteX0" fmla="*/ 128292 w 4332710"/>
              <a:gd name="connsiteY0" fmla="*/ 0 h 5162614"/>
              <a:gd name="connsiteX1" fmla="*/ 4204418 w 4332710"/>
              <a:gd name="connsiteY1" fmla="*/ 0 h 5162614"/>
              <a:gd name="connsiteX2" fmla="*/ 4332710 w 4332710"/>
              <a:gd name="connsiteY2" fmla="*/ 128292 h 5162614"/>
              <a:gd name="connsiteX3" fmla="*/ 4332710 w 4332710"/>
              <a:gd name="connsiteY3" fmla="*/ 5034322 h 5162614"/>
              <a:gd name="connsiteX4" fmla="*/ 4204418 w 4332710"/>
              <a:gd name="connsiteY4" fmla="*/ 5162614 h 5162614"/>
              <a:gd name="connsiteX5" fmla="*/ 128292 w 4332710"/>
              <a:gd name="connsiteY5" fmla="*/ 5162614 h 5162614"/>
              <a:gd name="connsiteX6" fmla="*/ 0 w 4332710"/>
              <a:gd name="connsiteY6" fmla="*/ 5034322 h 5162614"/>
              <a:gd name="connsiteX7" fmla="*/ 0 w 4332710"/>
              <a:gd name="connsiteY7" fmla="*/ 128292 h 5162614"/>
              <a:gd name="connsiteX8" fmla="*/ 128292 w 4332710"/>
              <a:gd name="connsiteY8" fmla="*/ 0 h 51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2710" h="5162614">
                <a:moveTo>
                  <a:pt x="128292" y="0"/>
                </a:moveTo>
                <a:lnTo>
                  <a:pt x="4204418" y="0"/>
                </a:lnTo>
                <a:cubicBezTo>
                  <a:pt x="4275272" y="0"/>
                  <a:pt x="4332710" y="57438"/>
                  <a:pt x="4332710" y="128292"/>
                </a:cubicBezTo>
                <a:lnTo>
                  <a:pt x="4332710" y="5034322"/>
                </a:lnTo>
                <a:cubicBezTo>
                  <a:pt x="4332710" y="5105176"/>
                  <a:pt x="4275272" y="5162614"/>
                  <a:pt x="4204418" y="5162614"/>
                </a:cubicBezTo>
                <a:lnTo>
                  <a:pt x="128292" y="5162614"/>
                </a:lnTo>
                <a:cubicBezTo>
                  <a:pt x="57438" y="5162614"/>
                  <a:pt x="0" y="5105176"/>
                  <a:pt x="0" y="5034322"/>
                </a:cubicBezTo>
                <a:lnTo>
                  <a:pt x="0" y="128292"/>
                </a:lnTo>
                <a:cubicBezTo>
                  <a:pt x="0" y="57438"/>
                  <a:pt x="57438" y="0"/>
                  <a:pt x="12829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pPr marL="0" lvl="0" indent="0">
              <a:buNone/>
            </a:pPr>
            <a:endParaRPr lang="en-ID"/>
          </a:p>
        </p:txBody>
      </p:sp>
      <p:pic>
        <p:nvPicPr>
          <p:cNvPr id="2" name="Picture 1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5583D1C6-7FF0-584D-8C20-20BF7C62A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-25287" r="28708" b="46358"/>
          <a:stretch>
            <a:fillRect/>
          </a:stretch>
        </p:blipFill>
        <p:spPr>
          <a:xfrm rot="10800000"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image" Target="../media/image1.png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9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42" Type="http://schemas.openxmlformats.org/officeDocument/2006/relationships/slideLayout" Target="../slideLayouts/slideLayout164.xml"/><Relationship Id="rId47" Type="http://schemas.openxmlformats.org/officeDocument/2006/relationships/slideLayout" Target="../slideLayouts/slideLayout169.xml"/><Relationship Id="rId50" Type="http://schemas.openxmlformats.org/officeDocument/2006/relationships/slideLayout" Target="../slideLayouts/slideLayout172.xml"/><Relationship Id="rId55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37" Type="http://schemas.openxmlformats.org/officeDocument/2006/relationships/slideLayout" Target="../slideLayouts/slideLayout159.xml"/><Relationship Id="rId40" Type="http://schemas.openxmlformats.org/officeDocument/2006/relationships/slideLayout" Target="../slideLayouts/slideLayout162.xml"/><Relationship Id="rId45" Type="http://schemas.openxmlformats.org/officeDocument/2006/relationships/slideLayout" Target="../slideLayouts/slideLayout167.xml"/><Relationship Id="rId53" Type="http://schemas.openxmlformats.org/officeDocument/2006/relationships/slideLayout" Target="../slideLayouts/slideLayout175.xml"/><Relationship Id="rId58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Relationship Id="rId43" Type="http://schemas.openxmlformats.org/officeDocument/2006/relationships/slideLayout" Target="../slideLayouts/slideLayout165.xml"/><Relationship Id="rId48" Type="http://schemas.openxmlformats.org/officeDocument/2006/relationships/slideLayout" Target="../slideLayouts/slideLayout170.xml"/><Relationship Id="rId56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30.xml"/><Relationship Id="rId51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38" Type="http://schemas.openxmlformats.org/officeDocument/2006/relationships/slideLayout" Target="../slideLayouts/slideLayout160.xml"/><Relationship Id="rId46" Type="http://schemas.openxmlformats.org/officeDocument/2006/relationships/slideLayout" Target="../slideLayouts/slideLayout16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63.xml"/><Relationship Id="rId54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slideLayout" Target="../slideLayouts/slideLayout158.xml"/><Relationship Id="rId49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53.xml"/><Relationship Id="rId44" Type="http://schemas.openxmlformats.org/officeDocument/2006/relationships/slideLayout" Target="../slideLayouts/slideLayout166.xml"/><Relationship Id="rId52" Type="http://schemas.openxmlformats.org/officeDocument/2006/relationships/slideLayout" Target="../slideLayouts/slideLayout174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ADDD6-68D5-5317-0C80-55356113D3C1}"/>
              </a:ext>
            </a:extLst>
          </p:cNvPr>
          <p:cNvSpPr txBox="1"/>
          <p:nvPr userDrawn="1"/>
        </p:nvSpPr>
        <p:spPr>
          <a:xfrm rot="16200000">
            <a:off x="10543008" y="3336667"/>
            <a:ext cx="2857501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2026 Catalyst, Inc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3DBA1A-6822-0425-7900-B4CF25F8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70" y="620687"/>
            <a:ext cx="11207066" cy="18722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4CDEB6-EFBE-2A07-B64E-AF501414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470" y="2520937"/>
            <a:ext cx="11207066" cy="371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System Font Regular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AD497F-24D8-F3B5-D19D-B68D8106F604}"/>
              </a:ext>
            </a:extLst>
          </p:cNvPr>
          <p:cNvPicPr>
            <a:picLocks noChangeAspect="1"/>
          </p:cNvPicPr>
          <p:nvPr userDrawn="1"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14ED4-9C14-C66D-16E3-051DFDA61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8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86" r:id="rId3"/>
    <p:sldLayoutId id="2147483667" r:id="rId4"/>
    <p:sldLayoutId id="2147483687" r:id="rId5"/>
    <p:sldLayoutId id="2147483683" r:id="rId6"/>
    <p:sldLayoutId id="2147483688" r:id="rId7"/>
    <p:sldLayoutId id="2147483682" r:id="rId8"/>
    <p:sldLayoutId id="2147483689" r:id="rId9"/>
    <p:sldLayoutId id="2147483684" r:id="rId10"/>
    <p:sldLayoutId id="2147483690" r:id="rId11"/>
    <p:sldLayoutId id="2147483685" r:id="rId12"/>
    <p:sldLayoutId id="2147483699" r:id="rId13"/>
    <p:sldLayoutId id="2147483678" r:id="rId14"/>
    <p:sldLayoutId id="2147483709" r:id="rId15"/>
    <p:sldLayoutId id="2147483703" r:id="rId16"/>
    <p:sldLayoutId id="2147483739" r:id="rId17"/>
    <p:sldLayoutId id="2147483679" r:id="rId18"/>
    <p:sldLayoutId id="2147483708" r:id="rId19"/>
    <p:sldLayoutId id="2147483680" r:id="rId20"/>
    <p:sldLayoutId id="2147483740" r:id="rId21"/>
    <p:sldLayoutId id="2147483738" r:id="rId22"/>
    <p:sldLayoutId id="2147483741" r:id="rId23"/>
    <p:sldLayoutId id="2147483674" r:id="rId24"/>
    <p:sldLayoutId id="2147483742" r:id="rId25"/>
    <p:sldLayoutId id="2147483694" r:id="rId26"/>
    <p:sldLayoutId id="2147483743" r:id="rId27"/>
    <p:sldLayoutId id="2147483695" r:id="rId28"/>
    <p:sldLayoutId id="2147483744" r:id="rId29"/>
    <p:sldLayoutId id="2147483696" r:id="rId30"/>
    <p:sldLayoutId id="2147483745" r:id="rId31"/>
    <p:sldLayoutId id="2147483697" r:id="rId32"/>
    <p:sldLayoutId id="2147483746" r:id="rId33"/>
    <p:sldLayoutId id="2147483676" r:id="rId34"/>
    <p:sldLayoutId id="2147483747" r:id="rId35"/>
    <p:sldLayoutId id="2147483675" r:id="rId36"/>
    <p:sldLayoutId id="2147483748" r:id="rId37"/>
    <p:sldLayoutId id="2147483691" r:id="rId38"/>
    <p:sldLayoutId id="2147483749" r:id="rId39"/>
    <p:sldLayoutId id="2147483702" r:id="rId40"/>
    <p:sldLayoutId id="2147483750" r:id="rId41"/>
    <p:sldLayoutId id="2147483692" r:id="rId42"/>
    <p:sldLayoutId id="2147483751" r:id="rId43"/>
    <p:sldLayoutId id="2147483693" r:id="rId44"/>
    <p:sldLayoutId id="2147483752" r:id="rId45"/>
    <p:sldLayoutId id="2147483700" r:id="rId46"/>
    <p:sldLayoutId id="2147483701" r:id="rId47"/>
    <p:sldLayoutId id="2147483721" r:id="rId48"/>
    <p:sldLayoutId id="2147483722" r:id="rId49"/>
    <p:sldLayoutId id="2147483716" r:id="rId50"/>
    <p:sldLayoutId id="2147483766" r:id="rId51"/>
    <p:sldLayoutId id="2147483717" r:id="rId52"/>
    <p:sldLayoutId id="2147483765" r:id="rId53"/>
    <p:sldLayoutId id="2147483718" r:id="rId54"/>
    <p:sldLayoutId id="2147483767" r:id="rId55"/>
    <p:sldLayoutId id="2147483719" r:id="rId56"/>
    <p:sldLayoutId id="2147483768" r:id="rId57"/>
    <p:sldLayoutId id="2147483729" r:id="rId58"/>
    <p:sldLayoutId id="2147483769" r:id="rId59"/>
    <p:sldLayoutId id="2147483730" r:id="rId60"/>
    <p:sldLayoutId id="2147483770" r:id="rId61"/>
    <p:sldLayoutId id="2147483731" r:id="rId62"/>
    <p:sldLayoutId id="2147483771" r:id="rId63"/>
    <p:sldLayoutId id="2147483732" r:id="rId64"/>
    <p:sldLayoutId id="2147483772" r:id="rId65"/>
    <p:sldLayoutId id="2147483733" r:id="rId66"/>
    <p:sldLayoutId id="2147483773" r:id="rId67"/>
    <p:sldLayoutId id="2147483734" r:id="rId68"/>
    <p:sldLayoutId id="2147483774" r:id="rId69"/>
    <p:sldLayoutId id="2147483720" r:id="rId70"/>
    <p:sldLayoutId id="2147483978" r:id="rId71"/>
    <p:sldLayoutId id="2147483753" r:id="rId72"/>
    <p:sldLayoutId id="2147483725" r:id="rId73"/>
    <p:sldLayoutId id="2147483754" r:id="rId74"/>
    <p:sldLayoutId id="2147483724" r:id="rId75"/>
    <p:sldLayoutId id="2147483755" r:id="rId76"/>
    <p:sldLayoutId id="2147483726" r:id="rId77"/>
    <p:sldLayoutId id="2147483756" r:id="rId78"/>
    <p:sldLayoutId id="2147483727" r:id="rId79"/>
    <p:sldLayoutId id="2147483757" r:id="rId80"/>
    <p:sldLayoutId id="2147483728" r:id="rId81"/>
    <p:sldLayoutId id="2147483758" r:id="rId82"/>
    <p:sldLayoutId id="2147483737" r:id="rId83"/>
    <p:sldLayoutId id="2147483759" r:id="rId84"/>
    <p:sldLayoutId id="2147483677" r:id="rId85"/>
    <p:sldLayoutId id="2147483760" r:id="rId86"/>
    <p:sldLayoutId id="2147483704" r:id="rId87"/>
    <p:sldLayoutId id="2147483705" r:id="rId88"/>
    <p:sldLayoutId id="2147483665" r:id="rId89"/>
    <p:sldLayoutId id="2147483761" r:id="rId90"/>
    <p:sldLayoutId id="2147483710" r:id="rId91"/>
    <p:sldLayoutId id="2147483711" r:id="rId92"/>
    <p:sldLayoutId id="2147483666" r:id="rId93"/>
    <p:sldLayoutId id="2147483762" r:id="rId94"/>
    <p:sldLayoutId id="2147483706" r:id="rId95"/>
    <p:sldLayoutId id="2147483707" r:id="rId96"/>
    <p:sldLayoutId id="2147483681" r:id="rId97"/>
    <p:sldLayoutId id="2147483712" r:id="rId98"/>
    <p:sldLayoutId id="2147483669" r:id="rId99"/>
    <p:sldLayoutId id="2147483763" r:id="rId100"/>
    <p:sldLayoutId id="2147483713" r:id="rId101"/>
    <p:sldLayoutId id="2147483764" r:id="rId102"/>
    <p:sldLayoutId id="2147483714" r:id="rId103"/>
    <p:sldLayoutId id="2147483715" r:id="rId104"/>
    <p:sldLayoutId id="2147483775" r:id="rId105"/>
    <p:sldLayoutId id="2147483776" r:id="rId106"/>
    <p:sldLayoutId id="2147483777" r:id="rId107"/>
    <p:sldLayoutId id="2147483782" r:id="rId108"/>
    <p:sldLayoutId id="2147483778" r:id="rId109"/>
    <p:sldLayoutId id="2147483779" r:id="rId110"/>
    <p:sldLayoutId id="2147483783" r:id="rId111"/>
    <p:sldLayoutId id="2147483780" r:id="rId112"/>
    <p:sldLayoutId id="2147483784" r:id="rId113"/>
    <p:sldLayoutId id="2147483781" r:id="rId114"/>
    <p:sldLayoutId id="2147483785" r:id="rId115"/>
    <p:sldLayoutId id="2147483787" r:id="rId116"/>
    <p:sldLayoutId id="2147483975" r:id="rId117"/>
    <p:sldLayoutId id="2147483976" r:id="rId118"/>
    <p:sldLayoutId id="2147483977" r:id="rId119"/>
    <p:sldLayoutId id="2147483854" r:id="rId120"/>
    <p:sldLayoutId id="2147483855" r:id="rId121"/>
    <p:sldLayoutId id="2147483858" r:id="rId1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0000">
              <a:schemeClr val="bg1"/>
            </a:gs>
            <a:gs pos="8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ADDD6-68D5-5317-0C80-55356113D3C1}"/>
              </a:ext>
            </a:extLst>
          </p:cNvPr>
          <p:cNvSpPr txBox="1"/>
          <p:nvPr userDrawn="1"/>
        </p:nvSpPr>
        <p:spPr>
          <a:xfrm rot="16200000">
            <a:off x="10543008" y="3336667"/>
            <a:ext cx="2857501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2025 Catalyst, Inc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3DBA1A-6822-0425-7900-B4CF25F8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70" y="620687"/>
            <a:ext cx="11207066" cy="18722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4CDEB6-EFBE-2A07-B64E-AF501414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470" y="2520937"/>
            <a:ext cx="11207066" cy="371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System Font Regular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C3E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AD497F-24D8-F3B5-D19D-B68D8106F604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" y="6471868"/>
            <a:ext cx="10033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  <p:sldLayoutId id="2147483853" r:id="rId5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System Font Regular"/>
        <a:buChar char="+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talyst.org/insights/2026/CHRO-talk-track-navigating-questions-about-inclusion-efforts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12" Type="http://schemas.openxmlformats.org/officeDocument/2006/relationships/hyperlink" Target="https://www.catalyst.org/insights/2025/how-organizations-approach-inclusion-templates" TargetMode="External"/><Relationship Id="rId17" Type="http://schemas.openxmlformats.org/officeDocument/2006/relationships/hyperlink" Target="https://www.catalyst.org/insights/2026/new-path-inclusion-toolkit" TargetMode="External"/><Relationship Id="rId2" Type="http://schemas.openxmlformats.org/officeDocument/2006/relationships/hyperlink" Target="https://www.catalyst.org/insights/2026/new-path-inclusion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catalyst.org/insights/2026/executive-brief-a-new-path-to-inclusion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6.svg"/><Relationship Id="rId15" Type="http://schemas.openxmlformats.org/officeDocument/2006/relationships/image" Target="../media/image21.svg"/><Relationship Id="rId10" Type="http://schemas.openxmlformats.org/officeDocument/2006/relationships/hyperlink" Target="https://www.catalyst.org/insights/2025/risks-of-retreat-report" TargetMode="External"/><Relationship Id="rId19" Type="http://schemas.openxmlformats.org/officeDocument/2006/relationships/hyperlink" Target="https://uat.catalyst.org/insights/2025/webinar-risks-of-retreat" TargetMode="External"/><Relationship Id="rId4" Type="http://schemas.openxmlformats.org/officeDocument/2006/relationships/hyperlink" Target="https://www.catalyst.org/insights/2026/new-path-inclusion-earned-universalism" TargetMode="External"/><Relationship Id="rId9" Type="http://schemas.openxmlformats.org/officeDocument/2006/relationships/image" Target="../media/image18.svg"/><Relationship Id="rId14" Type="http://schemas.openxmlformats.org/officeDocument/2006/relationships/hyperlink" Target="https://www.catalyst.org/insights/2025/risks-of-retreat-path-forwar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811A6C5-4654-C41D-2D85-758ACFE4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4129028"/>
            <a:ext cx="7056783" cy="1596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A pragmatic path to inclusion outcomes for everyone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9B55F2-6FAD-A8E6-4ECF-C7467E8EE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Action template: </a:t>
            </a:r>
            <a:br>
              <a:rPr lang="en-US"/>
            </a:br>
            <a:r>
              <a:rPr lang="en-US"/>
              <a:t>Earned universalism</a:t>
            </a:r>
          </a:p>
        </p:txBody>
      </p:sp>
    </p:spTree>
    <p:extLst>
      <p:ext uri="{BB962C8B-B14F-4D97-AF65-F5344CB8AC3E}">
        <p14:creationId xmlns:p14="http://schemas.microsoft.com/office/powerpoint/2010/main" val="11752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6511-2290-9C6C-7ABB-D69CAB26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ECE7-67EE-3F1D-267A-B81E6935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311436"/>
            <a:ext cx="11161221" cy="1302040"/>
          </a:xfrm>
        </p:spPr>
        <p:txBody>
          <a:bodyPr/>
          <a:lstStyle/>
          <a:p>
            <a:r>
              <a:rPr lang="en-US" sz="3200"/>
              <a:t>A new path to inclusion: How to overcome legal and cultural constraints on building fair workplaces</a:t>
            </a:r>
            <a:br>
              <a:rPr lang="en-US"/>
            </a:br>
            <a:endParaRPr lang="en-US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059715-6F8C-EF11-1C40-869585ACBAF1}"/>
              </a:ext>
            </a:extLst>
          </p:cNvPr>
          <p:cNvGrpSpPr/>
          <p:nvPr/>
        </p:nvGrpSpPr>
        <p:grpSpPr>
          <a:xfrm>
            <a:off x="2914572" y="1972527"/>
            <a:ext cx="2062332" cy="1548097"/>
            <a:chOff x="1079500" y="2271323"/>
            <a:chExt cx="2062332" cy="15480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C989F8-FFD3-5326-0130-7BFF12DAAFC1}"/>
                </a:ext>
              </a:extLst>
            </p:cNvPr>
            <p:cNvSpPr txBox="1"/>
            <p:nvPr/>
          </p:nvSpPr>
          <p:spPr>
            <a:xfrm>
              <a:off x="1212522" y="2896090"/>
              <a:ext cx="1929310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2"/>
                </a:rPr>
                <a:t>Report: A new path to inclusion </a:t>
              </a:r>
              <a:endParaRPr lang="en-US"/>
            </a:p>
          </p:txBody>
        </p:sp>
        <p:pic>
          <p:nvPicPr>
            <p:cNvPr id="5" name="Graphic 4" descr="Playbook outline">
              <a:extLst>
                <a:ext uri="{FF2B5EF4-FFF2-40B4-BE49-F238E27FC236}">
                  <a16:creationId xmlns:a16="http://schemas.microsoft.com/office/drawing/2014/main" id="{267FAD9D-BA1D-D265-05A2-18E7DB2DFC8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2777" y="2271323"/>
              <a:ext cx="569323" cy="56932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6412D6-EFEE-295C-0BEF-C27B1E6FD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79500" y="2282395"/>
              <a:ext cx="0" cy="1537025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72F7D-88F9-E3AD-E915-09DDC5337B20}"/>
              </a:ext>
            </a:extLst>
          </p:cNvPr>
          <p:cNvGrpSpPr/>
          <p:nvPr/>
        </p:nvGrpSpPr>
        <p:grpSpPr>
          <a:xfrm>
            <a:off x="5210062" y="1972527"/>
            <a:ext cx="2099798" cy="1537025"/>
            <a:chOff x="3683000" y="2282395"/>
            <a:chExt cx="2099798" cy="15370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26340D-B221-E628-46B5-009D5FCB6700}"/>
                </a:ext>
              </a:extLst>
            </p:cNvPr>
            <p:cNvSpPr txBox="1"/>
            <p:nvPr/>
          </p:nvSpPr>
          <p:spPr>
            <a:xfrm>
              <a:off x="3811316" y="2878624"/>
              <a:ext cx="1971482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4"/>
                </a:rPr>
                <a:t>Infographic: Earned universalism</a:t>
              </a:r>
              <a:endParaRPr lang="en-US"/>
            </a:p>
          </p:txBody>
        </p:sp>
        <p:pic>
          <p:nvPicPr>
            <p:cNvPr id="9" name="Graphic 8" descr="Scales of justice with solid fill">
              <a:extLst>
                <a:ext uri="{FF2B5EF4-FFF2-40B4-BE49-F238E27FC236}">
                  <a16:creationId xmlns:a16="http://schemas.microsoft.com/office/drawing/2014/main" id="{137E5979-1DD6-67D6-FDC2-6E062136F5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868877" y="2282395"/>
              <a:ext cx="525537" cy="52553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8BA537-813B-374C-9552-32E510EB329C}"/>
                </a:ext>
              </a:extLst>
            </p:cNvPr>
            <p:cNvCxnSpPr>
              <a:cxnSpLocks/>
            </p:cNvCxnSpPr>
            <p:nvPr/>
          </p:nvCxnSpPr>
          <p:spPr>
            <a:xfrm>
              <a:off x="3683000" y="2282395"/>
              <a:ext cx="0" cy="1537025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24214-07EB-52C0-3984-4D8141F8EF3A}"/>
              </a:ext>
            </a:extLst>
          </p:cNvPr>
          <p:cNvGrpSpPr/>
          <p:nvPr/>
        </p:nvGrpSpPr>
        <p:grpSpPr>
          <a:xfrm>
            <a:off x="7257566" y="1972527"/>
            <a:ext cx="1769530" cy="1592211"/>
            <a:chOff x="6375400" y="2227209"/>
            <a:chExt cx="1769530" cy="1592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059E7-FF55-687E-C7AE-9FF3CF99DD7F}"/>
                </a:ext>
              </a:extLst>
            </p:cNvPr>
            <p:cNvSpPr txBox="1"/>
            <p:nvPr/>
          </p:nvSpPr>
          <p:spPr>
            <a:xfrm>
              <a:off x="6499010" y="2868023"/>
              <a:ext cx="1645920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6"/>
                </a:rPr>
                <a:t>Executive brief</a:t>
              </a:r>
              <a:endParaRPr lang="en-US"/>
            </a:p>
          </p:txBody>
        </p:sp>
        <p:pic>
          <p:nvPicPr>
            <p:cNvPr id="13" name="Graphic 12" descr="Statistics outline">
              <a:extLst>
                <a:ext uri="{FF2B5EF4-FFF2-40B4-BE49-F238E27FC236}">
                  <a16:creationId xmlns:a16="http://schemas.microsoft.com/office/drawing/2014/main" id="{FBF3422B-76D9-0651-F3B6-0975C84555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518450" y="2227209"/>
              <a:ext cx="569323" cy="56932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E72FDC-047F-228B-9037-48EE5E90E9AB}"/>
                </a:ext>
              </a:extLst>
            </p:cNvPr>
            <p:cNvCxnSpPr>
              <a:cxnSpLocks/>
            </p:cNvCxnSpPr>
            <p:nvPr/>
          </p:nvCxnSpPr>
          <p:spPr>
            <a:xfrm>
              <a:off x="6375400" y="2282395"/>
              <a:ext cx="0" cy="1537025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DF2861-821C-2C95-1F4E-69E780192C49}"/>
              </a:ext>
            </a:extLst>
          </p:cNvPr>
          <p:cNvGrpSpPr/>
          <p:nvPr/>
        </p:nvGrpSpPr>
        <p:grpSpPr>
          <a:xfrm>
            <a:off x="9470694" y="1947300"/>
            <a:ext cx="2301696" cy="1609621"/>
            <a:chOff x="8864600" y="2209799"/>
            <a:chExt cx="2301696" cy="16096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20384-E6C0-E959-5C2D-760D94048B8E}"/>
                </a:ext>
              </a:extLst>
            </p:cNvPr>
            <p:cNvSpPr txBox="1"/>
            <p:nvPr/>
          </p:nvSpPr>
          <p:spPr>
            <a:xfrm>
              <a:off x="8979516" y="2855362"/>
              <a:ext cx="2186780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8"/>
                </a:rPr>
                <a:t>CHRO talk track: Navigating questions about inclusion efforts</a:t>
              </a:r>
              <a:endParaRPr lang="en-US"/>
            </a:p>
          </p:txBody>
        </p:sp>
        <p:pic>
          <p:nvPicPr>
            <p:cNvPr id="17" name="Graphic 16" descr="Megaphone outline">
              <a:extLst>
                <a:ext uri="{FF2B5EF4-FFF2-40B4-BE49-F238E27FC236}">
                  <a16:creationId xmlns:a16="http://schemas.microsoft.com/office/drawing/2014/main" id="{648EEBCB-4A4F-4FEF-3FB7-64B54A68D7F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99880" y="2209799"/>
              <a:ext cx="569323" cy="56932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8B4758-2A74-3FFC-D11E-AD3A0E743582}"/>
                </a:ext>
              </a:extLst>
            </p:cNvPr>
            <p:cNvCxnSpPr>
              <a:cxnSpLocks/>
            </p:cNvCxnSpPr>
            <p:nvPr/>
          </p:nvCxnSpPr>
          <p:spPr>
            <a:xfrm>
              <a:off x="8864600" y="2282395"/>
              <a:ext cx="0" cy="1537025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9FBBA5-F0C9-F1E3-F575-AFDD515B3379}"/>
              </a:ext>
            </a:extLst>
          </p:cNvPr>
          <p:cNvGrpSpPr/>
          <p:nvPr/>
        </p:nvGrpSpPr>
        <p:grpSpPr>
          <a:xfrm>
            <a:off x="669389" y="4465176"/>
            <a:ext cx="2330465" cy="1705550"/>
            <a:chOff x="1079500" y="4425920"/>
            <a:chExt cx="2386043" cy="17055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416A92-59AA-8C40-8B78-F838EC98187E}"/>
                </a:ext>
              </a:extLst>
            </p:cNvPr>
            <p:cNvSpPr txBox="1"/>
            <p:nvPr/>
          </p:nvSpPr>
          <p:spPr>
            <a:xfrm>
              <a:off x="1205438" y="5051344"/>
              <a:ext cx="2260105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0"/>
                </a:rPr>
                <a:t>Risks of retreat: The enduring inclusion imperative</a:t>
              </a:r>
              <a:endParaRPr lang="en-US"/>
            </a:p>
          </p:txBody>
        </p:sp>
        <p:pic>
          <p:nvPicPr>
            <p:cNvPr id="21" name="Graphic 20" descr="High voltage outline">
              <a:extLst>
                <a:ext uri="{FF2B5EF4-FFF2-40B4-BE49-F238E27FC236}">
                  <a16:creationId xmlns:a16="http://schemas.microsoft.com/office/drawing/2014/main" id="{D0C30727-6686-8495-7A9F-F84E2498BC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219369" y="4425920"/>
              <a:ext cx="569323" cy="556062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D6C454-9CB6-4BEE-7FF9-F96457323E2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500" y="4440742"/>
              <a:ext cx="0" cy="1690728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BD52DB-363B-4955-4FF4-B893E7D93570}"/>
              </a:ext>
            </a:extLst>
          </p:cNvPr>
          <p:cNvGrpSpPr/>
          <p:nvPr/>
        </p:nvGrpSpPr>
        <p:grpSpPr>
          <a:xfrm>
            <a:off x="9470695" y="4470600"/>
            <a:ext cx="2205916" cy="1769433"/>
            <a:chOff x="3683000" y="4340585"/>
            <a:chExt cx="2263919" cy="17694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FACC67-BE84-AA9E-1DA1-413C8D6B1015}"/>
                </a:ext>
              </a:extLst>
            </p:cNvPr>
            <p:cNvSpPr txBox="1"/>
            <p:nvPr/>
          </p:nvSpPr>
          <p:spPr>
            <a:xfrm>
              <a:off x="3811316" y="5051344"/>
              <a:ext cx="2135603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2"/>
                </a:rPr>
                <a:t>Stop, start, continue: PowerPoint templates</a:t>
              </a:r>
              <a:r>
                <a:rPr lang="en-US"/>
                <a:t> </a:t>
              </a:r>
            </a:p>
          </p:txBody>
        </p:sp>
        <p:pic>
          <p:nvPicPr>
            <p:cNvPr id="25" name="Graphic 24" descr="Table outline">
              <a:extLst>
                <a:ext uri="{FF2B5EF4-FFF2-40B4-BE49-F238E27FC236}">
                  <a16:creationId xmlns:a16="http://schemas.microsoft.com/office/drawing/2014/main" id="{EBA22BE2-6390-CF31-1C7F-D2C49819ECF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894280" y="4340585"/>
              <a:ext cx="656437" cy="63961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EB17A8D-6C9B-76BA-1C77-D8C6011B74DB}"/>
                </a:ext>
              </a:extLst>
            </p:cNvPr>
            <p:cNvCxnSpPr>
              <a:cxnSpLocks/>
            </p:cNvCxnSpPr>
            <p:nvPr/>
          </p:nvCxnSpPr>
          <p:spPr>
            <a:xfrm>
              <a:off x="3683000" y="4427766"/>
              <a:ext cx="0" cy="1682252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78637B-C773-A436-6FD4-03B62FFC7693}"/>
              </a:ext>
            </a:extLst>
          </p:cNvPr>
          <p:cNvGrpSpPr/>
          <p:nvPr/>
        </p:nvGrpSpPr>
        <p:grpSpPr>
          <a:xfrm>
            <a:off x="3007450" y="4458923"/>
            <a:ext cx="2208437" cy="1732878"/>
            <a:chOff x="6375400" y="4377140"/>
            <a:chExt cx="2208437" cy="173287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0DA9D2-031C-CF36-DFF2-56DCC24C2205}"/>
                </a:ext>
              </a:extLst>
            </p:cNvPr>
            <p:cNvSpPr txBox="1"/>
            <p:nvPr/>
          </p:nvSpPr>
          <p:spPr>
            <a:xfrm>
              <a:off x="6495700" y="5051344"/>
              <a:ext cx="2088137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4"/>
                </a:rPr>
                <a:t>Risks of retreat: The path forward</a:t>
              </a:r>
              <a:endParaRPr lang="en-US"/>
            </a:p>
          </p:txBody>
        </p:sp>
        <p:pic>
          <p:nvPicPr>
            <p:cNvPr id="29" name="Graphic 28" descr="Route (Two Pins With A Path) outline">
              <a:extLst>
                <a:ext uri="{FF2B5EF4-FFF2-40B4-BE49-F238E27FC236}">
                  <a16:creationId xmlns:a16="http://schemas.microsoft.com/office/drawing/2014/main" id="{336EBFEC-8B6C-C216-0949-29DCA2CE40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545289" y="4377140"/>
              <a:ext cx="569323" cy="569323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A3E1240-76AD-9E15-BBA5-F10DE6224747}"/>
                </a:ext>
              </a:extLst>
            </p:cNvPr>
            <p:cNvCxnSpPr>
              <a:cxnSpLocks/>
            </p:cNvCxnSpPr>
            <p:nvPr/>
          </p:nvCxnSpPr>
          <p:spPr>
            <a:xfrm>
              <a:off x="6375400" y="4419290"/>
              <a:ext cx="0" cy="1690728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E5EB27-A57D-2914-A264-0E65DF422516}"/>
              </a:ext>
            </a:extLst>
          </p:cNvPr>
          <p:cNvGrpSpPr/>
          <p:nvPr/>
        </p:nvGrpSpPr>
        <p:grpSpPr>
          <a:xfrm>
            <a:off x="7309859" y="4462191"/>
            <a:ext cx="2074520" cy="1754330"/>
            <a:chOff x="8864600" y="4377140"/>
            <a:chExt cx="2074520" cy="1754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D261D3-9853-F8A8-8399-982D1C6FC58D}"/>
                </a:ext>
              </a:extLst>
            </p:cNvPr>
            <p:cNvSpPr txBox="1"/>
            <p:nvPr/>
          </p:nvSpPr>
          <p:spPr>
            <a:xfrm>
              <a:off x="8999880" y="5051344"/>
              <a:ext cx="1939240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2"/>
                </a:rPr>
                <a:t>Stop, start, continue: How US organizations should approach inclusion today</a:t>
              </a:r>
              <a:endParaRPr lang="en-US"/>
            </a:p>
          </p:txBody>
        </p:sp>
        <p:pic>
          <p:nvPicPr>
            <p:cNvPr id="33" name="Graphic 32" descr="Traffic light outline">
              <a:extLst>
                <a:ext uri="{FF2B5EF4-FFF2-40B4-BE49-F238E27FC236}">
                  <a16:creationId xmlns:a16="http://schemas.microsoft.com/office/drawing/2014/main" id="{1603095D-C474-60FE-FE0E-69B2AF1D0A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8999880" y="4377140"/>
              <a:ext cx="569323" cy="569323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AF28CA-2F8D-F17A-68B7-59B0021C2EA7}"/>
                </a:ext>
              </a:extLst>
            </p:cNvPr>
            <p:cNvCxnSpPr>
              <a:cxnSpLocks/>
            </p:cNvCxnSpPr>
            <p:nvPr/>
          </p:nvCxnSpPr>
          <p:spPr>
            <a:xfrm>
              <a:off x="8864600" y="4427766"/>
              <a:ext cx="0" cy="1703704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EC1DF3-2109-4E65-5314-E60E93F55AE5}"/>
              </a:ext>
            </a:extLst>
          </p:cNvPr>
          <p:cNvGrpSpPr/>
          <p:nvPr/>
        </p:nvGrpSpPr>
        <p:grpSpPr>
          <a:xfrm>
            <a:off x="669389" y="1972527"/>
            <a:ext cx="2062332" cy="1548097"/>
            <a:chOff x="1079500" y="2271323"/>
            <a:chExt cx="2062332" cy="15480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0A7F42-1454-9B06-8621-B020991C6F57}"/>
                </a:ext>
              </a:extLst>
            </p:cNvPr>
            <p:cNvSpPr txBox="1"/>
            <p:nvPr/>
          </p:nvSpPr>
          <p:spPr>
            <a:xfrm>
              <a:off x="1212522" y="2896090"/>
              <a:ext cx="1929310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7"/>
                </a:rPr>
                <a:t>A new path to inclusion toolkit</a:t>
              </a:r>
              <a:endParaRPr lang="en-US"/>
            </a:p>
          </p:txBody>
        </p:sp>
        <p:pic>
          <p:nvPicPr>
            <p:cNvPr id="37" name="Graphic 36" descr="Mining tools outline">
              <a:extLst>
                <a:ext uri="{FF2B5EF4-FFF2-40B4-BE49-F238E27FC236}">
                  <a16:creationId xmlns:a16="http://schemas.microsoft.com/office/drawing/2014/main" id="{6488083F-81B8-EE0D-3DCC-F74DBC3B17C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262777" y="2271323"/>
              <a:ext cx="569323" cy="569323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5B7611-A591-6F34-1789-3EF58D7A1C4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500" y="2282395"/>
              <a:ext cx="0" cy="1537025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0582E1-436D-9BAB-4D3E-1E7B17394F75}"/>
              </a:ext>
            </a:extLst>
          </p:cNvPr>
          <p:cNvGrpSpPr/>
          <p:nvPr/>
        </p:nvGrpSpPr>
        <p:grpSpPr>
          <a:xfrm>
            <a:off x="5220303" y="4462191"/>
            <a:ext cx="2207632" cy="1754330"/>
            <a:chOff x="8864600" y="4377140"/>
            <a:chExt cx="2207632" cy="1754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69ADFB-4A72-1E5C-AB59-5BD812133600}"/>
                </a:ext>
              </a:extLst>
            </p:cNvPr>
            <p:cNvSpPr txBox="1"/>
            <p:nvPr/>
          </p:nvSpPr>
          <p:spPr>
            <a:xfrm>
              <a:off x="8999879" y="5051344"/>
              <a:ext cx="2072353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hlinkClick r:id="rId19"/>
                </a:rPr>
                <a:t>Webinar recording: Risks of retreat</a:t>
              </a:r>
              <a:endParaRPr lang="en-US"/>
            </a:p>
          </p:txBody>
        </p:sp>
        <p:pic>
          <p:nvPicPr>
            <p:cNvPr id="45" name="Graphic 44" descr="Presentation with media outline">
              <a:extLst>
                <a:ext uri="{FF2B5EF4-FFF2-40B4-BE49-F238E27FC236}">
                  <a16:creationId xmlns:a16="http://schemas.microsoft.com/office/drawing/2014/main" id="{9F13532C-E594-2D9B-437A-737C9D098A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8999880" y="4377140"/>
              <a:ext cx="569323" cy="569323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5AD33B3-67E7-447A-BDCE-C969B4F73067}"/>
                </a:ext>
              </a:extLst>
            </p:cNvPr>
            <p:cNvCxnSpPr>
              <a:cxnSpLocks/>
            </p:cNvCxnSpPr>
            <p:nvPr/>
          </p:nvCxnSpPr>
          <p:spPr>
            <a:xfrm>
              <a:off x="8864600" y="4427766"/>
              <a:ext cx="0" cy="1703704"/>
            </a:xfrm>
            <a:prstGeom prst="line">
              <a:avLst/>
            </a:prstGeom>
            <a:ln w="635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44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3CA99-45FA-6B4D-D3B6-82674BC8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Earned universalism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AEF7B-5CBC-54D2-6400-C583B0A1E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/>
              <a:t>Definition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21E8F-3B5B-CA44-DD78-4DB04366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An inclusion strategy that offers a practical way forward through:</a:t>
            </a:r>
          </a:p>
          <a:p>
            <a:pPr marL="788670" indent="-514350">
              <a:buFont typeface="+mj-lt"/>
              <a:buAutoNum type="arabicPeriod"/>
            </a:pPr>
            <a:r>
              <a:rPr lang="en-US"/>
              <a:t>Focusing on where bias and structural barriers limit performance</a:t>
            </a:r>
          </a:p>
          <a:p>
            <a:pPr marL="788670" indent="-514350">
              <a:buFont typeface="+mj-lt"/>
              <a:buAutoNum type="arabicPeriod"/>
            </a:pPr>
            <a:r>
              <a:rPr lang="en-US"/>
              <a:t>Fixing those barriers in ways that strengthen outcomes for everyone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25BA82-45FF-561B-5E3A-B0F5891DB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Source: </a:t>
            </a:r>
            <a:r>
              <a:rPr lang="en-US" i="1">
                <a:solidFill>
                  <a:schemeClr val="tx1"/>
                </a:solidFill>
              </a:rPr>
              <a:t>A new path to inclusion: Earned universalism.</a:t>
            </a:r>
            <a:r>
              <a:rPr lang="en-US">
                <a:solidFill>
                  <a:schemeClr val="tx1"/>
                </a:solidFill>
              </a:rPr>
              <a:t> (2026). Catalyst. </a:t>
            </a:r>
          </a:p>
        </p:txBody>
      </p:sp>
    </p:spTree>
    <p:extLst>
      <p:ext uri="{BB962C8B-B14F-4D97-AF65-F5344CB8AC3E}">
        <p14:creationId xmlns:p14="http://schemas.microsoft.com/office/powerpoint/2010/main" val="3668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047DE-D120-803F-CC31-6E6F9DC0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E86A-9FE7-779A-EA9F-57DF2899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20688"/>
            <a:ext cx="11233248" cy="1229883"/>
          </a:xfrm>
        </p:spPr>
        <p:txBody>
          <a:bodyPr/>
          <a:lstStyle/>
          <a:p>
            <a:r>
              <a:rPr lang="en-US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8CAC-0477-3E82-B555-60D42F3E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53" y="1447801"/>
            <a:ext cx="3657600" cy="2439594"/>
          </a:xfrm>
        </p:spPr>
        <p:txBody>
          <a:bodyPr>
            <a:normAutofit/>
          </a:bodyPr>
          <a:lstStyle/>
          <a:p>
            <a:pPr marL="514350" indent="-514350">
              <a:lnSpc>
                <a:spcPts val="2400"/>
              </a:lnSpc>
              <a:buFont typeface="+mj-lt"/>
              <a:buAutoNum type="arabicPeriod"/>
            </a:pPr>
            <a:r>
              <a:rPr lang="en-US" sz="2000"/>
              <a:t>For each section, review the suggested actions on the left side of the slide. Highlight ones that feel most relevant.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D2A51-84E8-2E95-1DBB-E84BC1E7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5" r="2539"/>
          <a:stretch>
            <a:fillRect/>
          </a:stretch>
        </p:blipFill>
        <p:spPr>
          <a:xfrm>
            <a:off x="4471138" y="3347360"/>
            <a:ext cx="3657601" cy="1698170"/>
          </a:xfrm>
          <a:prstGeom prst="rect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876EC-E0E9-9DA1-2D1F-A20179C358A1}"/>
              </a:ext>
            </a:extLst>
          </p:cNvPr>
          <p:cNvSpPr txBox="1">
            <a:spLocks/>
          </p:cNvSpPr>
          <p:nvPr/>
        </p:nvSpPr>
        <p:spPr>
          <a:xfrm>
            <a:off x="4394939" y="1447801"/>
            <a:ext cx="3657600" cy="290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24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000"/>
              <a:t>In the blank text box on the right, add additional actions that are most relevant to your organization. </a:t>
            </a:r>
            <a:br>
              <a:rPr lang="en-US" sz="1900"/>
            </a:br>
            <a:endParaRPr lang="en-US" sz="19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12B087-8C1D-7031-CF3A-2CB7380A8B8D}"/>
              </a:ext>
            </a:extLst>
          </p:cNvPr>
          <p:cNvSpPr txBox="1">
            <a:spLocks/>
          </p:cNvSpPr>
          <p:nvPr/>
        </p:nvSpPr>
        <p:spPr>
          <a:xfrm>
            <a:off x="8418450" y="1447801"/>
            <a:ext cx="3434641" cy="3037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2400"/>
              </a:lnSpc>
              <a:buFont typeface="+mj-lt"/>
              <a:buAutoNum type="arabicPeriod" startAt="3"/>
            </a:pPr>
            <a:r>
              <a:rPr lang="en-US" sz="1900"/>
              <a:t>In the subsequent slide, select ~3 actions to prioritize. Add stakeholders, initial steps, and a timeline for each. Add more rows or columns as you see fit.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59BFD-77CA-B27F-5BE7-E0F32CB4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138"/>
          <a:stretch>
            <a:fillRect/>
          </a:stretch>
        </p:blipFill>
        <p:spPr>
          <a:xfrm>
            <a:off x="8641409" y="3937964"/>
            <a:ext cx="3211682" cy="1918937"/>
          </a:xfrm>
          <a:prstGeom prst="rect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85D84-9DFC-EE5B-5AD7-B7DBAF4D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10" y="3335443"/>
            <a:ext cx="2451885" cy="22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95AC2-406C-622C-456E-DEC6F653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B84DBDF3-ECA8-304E-5059-4FA8ECC0DB09}"/>
              </a:ext>
            </a:extLst>
          </p:cNvPr>
          <p:cNvSpPr/>
          <p:nvPr/>
        </p:nvSpPr>
        <p:spPr>
          <a:xfrm>
            <a:off x="513056" y="1685044"/>
            <a:ext cx="5082207" cy="4733902"/>
          </a:xfrm>
          <a:prstGeom prst="roundRect">
            <a:avLst>
              <a:gd name="adj" fmla="val 2339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40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B225C-D6F2-B6C7-0784-9C1AE9C6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284962"/>
            <a:ext cx="11593941" cy="718255"/>
          </a:xfrm>
        </p:spPr>
        <p:txBody>
          <a:bodyPr/>
          <a:lstStyle/>
          <a:p>
            <a:r>
              <a:rPr lang="en-US" sz="4000"/>
              <a:t>1. Remove bias from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CBDD-0FBC-BD74-3658-6C94CF1C1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85" y="1807027"/>
            <a:ext cx="4946650" cy="44959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Create fairness by redesigning how decisions are made.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Treat inclusion as systemic debiasing</a:t>
            </a:r>
            <a:r>
              <a:rPr lang="en-US" sz="1800"/>
              <a:t>, not isolated programs.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Audit core people systems </a:t>
            </a:r>
            <a:r>
              <a:rPr lang="en-US" sz="1800"/>
              <a:t>(hiring, evaluation, promotion, pay, discipline) for bias.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Redesign processes </a:t>
            </a:r>
            <a:r>
              <a:rPr lang="en-US" sz="1800"/>
              <a:t>using clear criteria, structure, and measurement — not preferences or “gut feel.”</a:t>
            </a:r>
          </a:p>
          <a:p>
            <a:pPr marL="182880" indent="-182880">
              <a:lnSpc>
                <a:spcPct val="100000"/>
              </a:lnSpc>
            </a:pPr>
            <a:endParaRPr lang="en-US" sz="13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29592-8688-2722-57DF-DE853D752092}"/>
              </a:ext>
            </a:extLst>
          </p:cNvPr>
          <p:cNvSpPr txBox="1">
            <a:spLocks/>
          </p:cNvSpPr>
          <p:nvPr/>
        </p:nvSpPr>
        <p:spPr>
          <a:xfrm>
            <a:off x="6195796" y="2081902"/>
            <a:ext cx="4940289" cy="406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endParaRPr lang="en-US" sz="130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A837AD3-D847-7455-12FA-8AFA039D8B05}"/>
              </a:ext>
            </a:extLst>
          </p:cNvPr>
          <p:cNvSpPr txBox="1">
            <a:spLocks/>
          </p:cNvSpPr>
          <p:nvPr/>
        </p:nvSpPr>
        <p:spPr>
          <a:xfrm>
            <a:off x="6217569" y="1688495"/>
            <a:ext cx="4903257" cy="393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Additional actions relevant to your organization</a:t>
            </a:r>
            <a:endParaRPr lang="en-GB" sz="160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9C7B39-980E-89F4-3FB2-54A9B8FB2B6C}"/>
              </a:ext>
            </a:extLst>
          </p:cNvPr>
          <p:cNvCxnSpPr>
            <a:cxnSpLocks/>
          </p:cNvCxnSpPr>
          <p:nvPr/>
        </p:nvCxnSpPr>
        <p:spPr>
          <a:xfrm>
            <a:off x="6119601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C5B313B-2874-322E-2570-7AE8E5706551}"/>
              </a:ext>
            </a:extLst>
          </p:cNvPr>
          <p:cNvSpPr txBox="1"/>
          <p:nvPr/>
        </p:nvSpPr>
        <p:spPr>
          <a:xfrm>
            <a:off x="534828" y="928537"/>
            <a:ext cx="10740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Why: Systems that are well-designed and identity-neutral level the playing field for everyone and improve outcomes for marginalized groups.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BF2511-FA73-78F5-2979-B22BE73483F8}"/>
              </a:ext>
            </a:extLst>
          </p:cNvPr>
          <p:cNvCxnSpPr>
            <a:cxnSpLocks/>
          </p:cNvCxnSpPr>
          <p:nvPr/>
        </p:nvCxnSpPr>
        <p:spPr>
          <a:xfrm>
            <a:off x="11275050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0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AF32-A6EC-390E-DC54-5D9D041D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BFA9-66F9-6017-0648-095446A6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426480"/>
            <a:ext cx="11593941" cy="718255"/>
          </a:xfrm>
        </p:spPr>
        <p:txBody>
          <a:bodyPr/>
          <a:lstStyle/>
          <a:p>
            <a:r>
              <a:rPr lang="en-US" sz="4000"/>
              <a:t>Remove bias from systems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C7797-593B-3193-02A6-F9AAA41C0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88709"/>
              </p:ext>
            </p:extLst>
          </p:nvPr>
        </p:nvGraphicFramePr>
        <p:xfrm>
          <a:off x="650766" y="1927980"/>
          <a:ext cx="1086632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80">
                  <a:extLst>
                    <a:ext uri="{9D8B030D-6E8A-4147-A177-3AD203B41FA5}">
                      <a16:colId xmlns:a16="http://schemas.microsoft.com/office/drawing/2014/main" val="608085261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76311018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171420830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698227507"/>
                    </a:ext>
                  </a:extLst>
                </a:gridCol>
              </a:tblGrid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Stakeholders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Initial steps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31942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45097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95740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106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C659A5-6878-D6D3-CCD7-A20A4299D087}"/>
              </a:ext>
            </a:extLst>
          </p:cNvPr>
          <p:cNvSpPr txBox="1"/>
          <p:nvPr/>
        </p:nvSpPr>
        <p:spPr>
          <a:xfrm>
            <a:off x="534828" y="1048283"/>
            <a:ext cx="1107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Copy ~3 priority actions from the previous slide into the left column. Fill out information about stakeholders, initial steps, and timeline. Adjust topics, and add more rows, columns, or slides as needed. </a:t>
            </a:r>
          </a:p>
        </p:txBody>
      </p:sp>
    </p:spTree>
    <p:extLst>
      <p:ext uri="{BB962C8B-B14F-4D97-AF65-F5344CB8AC3E}">
        <p14:creationId xmlns:p14="http://schemas.microsoft.com/office/powerpoint/2010/main" val="31989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9927-6D9B-9E21-171F-7CD09C47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14ACC46-D59B-8BAD-F961-FA9372F5B19C}"/>
              </a:ext>
            </a:extLst>
          </p:cNvPr>
          <p:cNvSpPr/>
          <p:nvPr/>
        </p:nvSpPr>
        <p:spPr>
          <a:xfrm>
            <a:off x="513056" y="1685044"/>
            <a:ext cx="5082207" cy="4733902"/>
          </a:xfrm>
          <a:prstGeom prst="roundRect">
            <a:avLst>
              <a:gd name="adj" fmla="val 2339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40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29BF5-3C10-4A5C-0B26-37EFDDDD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284962"/>
            <a:ext cx="11593941" cy="718255"/>
          </a:xfrm>
        </p:spPr>
        <p:txBody>
          <a:bodyPr/>
          <a:lstStyle/>
          <a:p>
            <a:r>
              <a:rPr lang="en-US" sz="4000"/>
              <a:t>2. Maintain group focus in universal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CFF7-742F-62A8-7C67-0C24571F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85" y="1807027"/>
            <a:ext cx="4946650" cy="44959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Open access without losing sight of inequities.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Keep programs open to all</a:t>
            </a:r>
            <a:r>
              <a:rPr lang="en-US" sz="1800"/>
              <a:t>, but retain identity-relevant themes (e.g., bias, allyship, inclusive leadership).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Shift from cohorts → content </a:t>
            </a:r>
            <a:r>
              <a:rPr lang="en-US" sz="1800"/>
              <a:t>(commitment to inclusion).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Shift from cohorts → character </a:t>
            </a:r>
            <a:r>
              <a:rPr lang="en-US" sz="1800"/>
              <a:t>(lived experience, values, purpose).</a:t>
            </a:r>
          </a:p>
          <a:p>
            <a:pPr indent="-274320">
              <a:lnSpc>
                <a:spcPct val="100000"/>
              </a:lnSpc>
            </a:pPr>
            <a:endParaRPr lang="en-US" sz="1400"/>
          </a:p>
          <a:p>
            <a:pPr marL="182880" indent="-182880">
              <a:lnSpc>
                <a:spcPct val="100000"/>
              </a:lnSpc>
            </a:pPr>
            <a:endParaRPr lang="en-US" sz="13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338251-91A7-0B1E-76AD-F7E0DDBFBE34}"/>
              </a:ext>
            </a:extLst>
          </p:cNvPr>
          <p:cNvSpPr txBox="1">
            <a:spLocks/>
          </p:cNvSpPr>
          <p:nvPr/>
        </p:nvSpPr>
        <p:spPr>
          <a:xfrm>
            <a:off x="6195796" y="2081902"/>
            <a:ext cx="4940289" cy="406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endParaRPr lang="en-US" sz="130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7D818D1-23D0-FE91-EDB6-ADC4CD0DE96C}"/>
              </a:ext>
            </a:extLst>
          </p:cNvPr>
          <p:cNvSpPr txBox="1">
            <a:spLocks/>
          </p:cNvSpPr>
          <p:nvPr/>
        </p:nvSpPr>
        <p:spPr>
          <a:xfrm>
            <a:off x="6217569" y="1688495"/>
            <a:ext cx="4903257" cy="393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Additional actions relevant to your organisation</a:t>
            </a:r>
            <a:endParaRPr lang="en-GB" sz="160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F6C5A1-6C25-3C42-1C95-42A8A2494C8A}"/>
              </a:ext>
            </a:extLst>
          </p:cNvPr>
          <p:cNvCxnSpPr>
            <a:cxnSpLocks/>
          </p:cNvCxnSpPr>
          <p:nvPr/>
        </p:nvCxnSpPr>
        <p:spPr>
          <a:xfrm>
            <a:off x="6119601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70E519-847C-D908-4BE1-888BFF644717}"/>
              </a:ext>
            </a:extLst>
          </p:cNvPr>
          <p:cNvSpPr txBox="1"/>
          <p:nvPr/>
        </p:nvSpPr>
        <p:spPr>
          <a:xfrm>
            <a:off x="534828" y="928537"/>
            <a:ext cx="10982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Why: This approach reduces legal risk while still addressing the disparities that made these programs necessary in the first place.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DBFAF8-6AFB-B35B-B727-E78E2084AC92}"/>
              </a:ext>
            </a:extLst>
          </p:cNvPr>
          <p:cNvCxnSpPr>
            <a:cxnSpLocks/>
          </p:cNvCxnSpPr>
          <p:nvPr/>
        </p:nvCxnSpPr>
        <p:spPr>
          <a:xfrm>
            <a:off x="11275050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8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417F3-8D05-B568-A353-A1A2619C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88B9-92BE-56EA-C5B8-017873C1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426480"/>
            <a:ext cx="11593941" cy="718255"/>
          </a:xfrm>
        </p:spPr>
        <p:txBody>
          <a:bodyPr/>
          <a:lstStyle/>
          <a:p>
            <a:r>
              <a:rPr lang="en-US" sz="4000"/>
              <a:t>Maintain group focus in universal programs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66DF9A-2D5D-0C5A-AABF-F771519C8EE2}"/>
              </a:ext>
            </a:extLst>
          </p:cNvPr>
          <p:cNvGraphicFramePr>
            <a:graphicFrameLocks noGrp="1"/>
          </p:cNvGraphicFramePr>
          <p:nvPr/>
        </p:nvGraphicFramePr>
        <p:xfrm>
          <a:off x="650766" y="1927980"/>
          <a:ext cx="1086632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80">
                  <a:extLst>
                    <a:ext uri="{9D8B030D-6E8A-4147-A177-3AD203B41FA5}">
                      <a16:colId xmlns:a16="http://schemas.microsoft.com/office/drawing/2014/main" val="608085261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76311018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171420830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698227507"/>
                    </a:ext>
                  </a:extLst>
                </a:gridCol>
              </a:tblGrid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Stakeholders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Initial steps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31942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45097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95740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106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D3B129-8ED6-38A4-151F-18FAE417EC8F}"/>
              </a:ext>
            </a:extLst>
          </p:cNvPr>
          <p:cNvSpPr txBox="1"/>
          <p:nvPr/>
        </p:nvSpPr>
        <p:spPr>
          <a:xfrm>
            <a:off x="534828" y="1048283"/>
            <a:ext cx="1107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Copy ~3 priority actions from the previous slide into the left column. Fill out information about stakeholders, initial steps, and timeline. Adjust topics, and add more rows, columns, or slides as needed. </a:t>
            </a:r>
          </a:p>
        </p:txBody>
      </p:sp>
    </p:spTree>
    <p:extLst>
      <p:ext uri="{BB962C8B-B14F-4D97-AF65-F5344CB8AC3E}">
        <p14:creationId xmlns:p14="http://schemas.microsoft.com/office/powerpoint/2010/main" val="379768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A2490-4E53-54F3-F861-E945C515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E42FC646-92B0-29C3-6CFD-DE573671DBEB}"/>
              </a:ext>
            </a:extLst>
          </p:cNvPr>
          <p:cNvSpPr/>
          <p:nvPr/>
        </p:nvSpPr>
        <p:spPr>
          <a:xfrm>
            <a:off x="513056" y="1685044"/>
            <a:ext cx="5082207" cy="4733902"/>
          </a:xfrm>
          <a:prstGeom prst="roundRect">
            <a:avLst>
              <a:gd name="adj" fmla="val 2339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40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CC8DC-4DFB-F7B1-2F80-B18EC137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284962"/>
            <a:ext cx="11593941" cy="718255"/>
          </a:xfrm>
        </p:spPr>
        <p:txBody>
          <a:bodyPr/>
          <a:lstStyle/>
          <a:p>
            <a:r>
              <a:rPr lang="en-US" sz="4000"/>
              <a:t>3. Promote gender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6569-92DE-8C99-F6C4-9BD5C5A0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85" y="1807027"/>
            <a:ext cx="4946650" cy="44959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Make gender equity everyone’s responsibility — and everyone’s benefit.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Engage people of all genders </a:t>
            </a:r>
            <a:r>
              <a:rPr lang="en-US" sz="1800"/>
              <a:t>in advancing equity and culture change.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Dismantle gender stereotypes </a:t>
            </a:r>
            <a:r>
              <a:rPr lang="en-US" sz="1800"/>
              <a:t>instead of placing the burden on one group.</a:t>
            </a:r>
          </a:p>
          <a:p>
            <a:pPr indent="-274320">
              <a:lnSpc>
                <a:spcPct val="100000"/>
              </a:lnSpc>
            </a:pPr>
            <a:r>
              <a:rPr lang="en-US" sz="1800" b="1"/>
              <a:t>Focus on shared accountability </a:t>
            </a:r>
            <a:r>
              <a:rPr lang="en-US" sz="1800"/>
              <a:t>and shared gains.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FEA0B9-E034-311C-6BFF-8622354633DD}"/>
              </a:ext>
            </a:extLst>
          </p:cNvPr>
          <p:cNvSpPr txBox="1">
            <a:spLocks/>
          </p:cNvSpPr>
          <p:nvPr/>
        </p:nvSpPr>
        <p:spPr>
          <a:xfrm>
            <a:off x="6195796" y="2081902"/>
            <a:ext cx="4940289" cy="406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r>
              <a:rPr lang="en-US" sz="1300"/>
              <a:t>[insert idea]</a:t>
            </a:r>
          </a:p>
          <a:p>
            <a:pPr marL="182880" indent="-182880">
              <a:lnSpc>
                <a:spcPct val="100000"/>
              </a:lnSpc>
            </a:pPr>
            <a:endParaRPr lang="en-US" sz="130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444FBB1-950D-232B-D7F5-AAF55ACB3273}"/>
              </a:ext>
            </a:extLst>
          </p:cNvPr>
          <p:cNvSpPr txBox="1">
            <a:spLocks/>
          </p:cNvSpPr>
          <p:nvPr/>
        </p:nvSpPr>
        <p:spPr>
          <a:xfrm>
            <a:off x="6217569" y="1688495"/>
            <a:ext cx="4903257" cy="393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Additional actions relevant to your organisation</a:t>
            </a:r>
            <a:endParaRPr lang="en-GB" sz="160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2020BF-52B4-3049-A5EE-B03F76497D18}"/>
              </a:ext>
            </a:extLst>
          </p:cNvPr>
          <p:cNvCxnSpPr>
            <a:cxnSpLocks/>
          </p:cNvCxnSpPr>
          <p:nvPr/>
        </p:nvCxnSpPr>
        <p:spPr>
          <a:xfrm>
            <a:off x="6119601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A26262-0E56-5847-BA08-7AE13F47D758}"/>
              </a:ext>
            </a:extLst>
          </p:cNvPr>
          <p:cNvSpPr txBox="1"/>
          <p:nvPr/>
        </p:nvSpPr>
        <p:spPr>
          <a:xfrm>
            <a:off x="534828" y="928537"/>
            <a:ext cx="10982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Why: Gender partnership goes beyond “allyship” to create mutual investment, better culture, and stronger business outcomes.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8A6B7E-E1D6-A24F-5675-D3DE21670A27}"/>
              </a:ext>
            </a:extLst>
          </p:cNvPr>
          <p:cNvCxnSpPr>
            <a:cxnSpLocks/>
          </p:cNvCxnSpPr>
          <p:nvPr/>
        </p:nvCxnSpPr>
        <p:spPr>
          <a:xfrm>
            <a:off x="11275050" y="1685044"/>
            <a:ext cx="0" cy="4733902"/>
          </a:xfrm>
          <a:prstGeom prst="line">
            <a:avLst/>
          </a:prstGeom>
          <a:solidFill>
            <a:srgbClr val="4E90FA"/>
          </a:solidFill>
          <a:ln w="2540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4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994EF-BC64-2FD7-15F6-02D89593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00F-3C86-B876-8BD3-5DD13290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4" y="426480"/>
            <a:ext cx="11593941" cy="718255"/>
          </a:xfrm>
        </p:spPr>
        <p:txBody>
          <a:bodyPr/>
          <a:lstStyle/>
          <a:p>
            <a:r>
              <a:rPr lang="en-US" sz="4000"/>
              <a:t>Promote gender partnership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90B1BD-4E2D-DCDA-CBC5-7882DAEC19FD}"/>
              </a:ext>
            </a:extLst>
          </p:cNvPr>
          <p:cNvGraphicFramePr>
            <a:graphicFrameLocks noGrp="1"/>
          </p:cNvGraphicFramePr>
          <p:nvPr/>
        </p:nvGraphicFramePr>
        <p:xfrm>
          <a:off x="650766" y="1927980"/>
          <a:ext cx="1086632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80">
                  <a:extLst>
                    <a:ext uri="{9D8B030D-6E8A-4147-A177-3AD203B41FA5}">
                      <a16:colId xmlns:a16="http://schemas.microsoft.com/office/drawing/2014/main" val="608085261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76311018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171420830"/>
                    </a:ext>
                  </a:extLst>
                </a:gridCol>
                <a:gridCol w="2716580">
                  <a:extLst>
                    <a:ext uri="{9D8B030D-6E8A-4147-A177-3AD203B41FA5}">
                      <a16:colId xmlns:a16="http://schemas.microsoft.com/office/drawing/2014/main" val="2698227507"/>
                    </a:ext>
                  </a:extLst>
                </a:gridCol>
              </a:tblGrid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Stakeholders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Initial steps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</a:txBody>
                  <a:tcPr>
                    <a:solidFill>
                      <a:srgbClr val="243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31942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45097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95740"/>
                  </a:ext>
                </a:extLst>
              </a:tr>
              <a:tr h="123487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106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6386BE-482A-4D65-039A-14188ACECC06}"/>
              </a:ext>
            </a:extLst>
          </p:cNvPr>
          <p:cNvSpPr txBox="1"/>
          <p:nvPr/>
        </p:nvSpPr>
        <p:spPr>
          <a:xfrm>
            <a:off x="534828" y="1048283"/>
            <a:ext cx="1107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Copy ~3 priority actions from the previous slide into the left column. Fill out information about stakeholders, initial steps, and timeline. Adjust topics, and add more rows, columns, or slides as needed. </a:t>
            </a:r>
          </a:p>
        </p:txBody>
      </p:sp>
    </p:spTree>
    <p:extLst>
      <p:ext uri="{BB962C8B-B14F-4D97-AF65-F5344CB8AC3E}">
        <p14:creationId xmlns:p14="http://schemas.microsoft.com/office/powerpoint/2010/main" val="3991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talyst 2025">
      <a:dk1>
        <a:srgbClr val="484848"/>
      </a:dk1>
      <a:lt1>
        <a:srgbClr val="FFFFFF"/>
      </a:lt1>
      <a:dk2>
        <a:srgbClr val="2B499E"/>
      </a:dk2>
      <a:lt2>
        <a:srgbClr val="EEEEEE"/>
      </a:lt2>
      <a:accent1>
        <a:srgbClr val="243974"/>
      </a:accent1>
      <a:accent2>
        <a:srgbClr val="2EC3EC"/>
      </a:accent2>
      <a:accent3>
        <a:srgbClr val="D041D9"/>
      </a:accent3>
      <a:accent4>
        <a:srgbClr val="D4EDF7"/>
      </a:accent4>
      <a:accent5>
        <a:srgbClr val="3AABC5"/>
      </a:accent5>
      <a:accent6>
        <a:srgbClr val="87D5F7"/>
      </a:accent6>
      <a:hlink>
        <a:srgbClr val="2B499D"/>
      </a:hlink>
      <a:folHlink>
        <a:srgbClr val="2439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5000" b="1" dirty="0">
            <a:solidFill>
              <a:schemeClr val="bg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25 Catalyst PPT">
      <a:dk1>
        <a:srgbClr val="000000"/>
      </a:dk1>
      <a:lt1>
        <a:srgbClr val="FFFFFF"/>
      </a:lt1>
      <a:dk2>
        <a:srgbClr val="1E478E"/>
      </a:dk2>
      <a:lt2>
        <a:srgbClr val="D2EBF0"/>
      </a:lt2>
      <a:accent1>
        <a:srgbClr val="152851"/>
      </a:accent1>
      <a:accent2>
        <a:srgbClr val="32BEE3"/>
      </a:accent2>
      <a:accent3>
        <a:srgbClr val="C248CC"/>
      </a:accent3>
      <a:accent4>
        <a:srgbClr val="F1FAFD"/>
      </a:accent4>
      <a:accent5>
        <a:srgbClr val="F8FDFF"/>
      </a:accent5>
      <a:accent6>
        <a:srgbClr val="32BEE3"/>
      </a:accent6>
      <a:hlink>
        <a:srgbClr val="1E478E"/>
      </a:hlink>
      <a:folHlink>
        <a:srgbClr val="601E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5000" b="1" dirty="0">
            <a:solidFill>
              <a:schemeClr val="bg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C4FBB59F5A44DA22651F57F9F9C8E" ma:contentTypeVersion="16" ma:contentTypeDescription="Create a new document." ma:contentTypeScope="" ma:versionID="30c54376211133b1c9a5b342c6dd4da8">
  <xsd:schema xmlns:xsd="http://www.w3.org/2001/XMLSchema" xmlns:xs="http://www.w3.org/2001/XMLSchema" xmlns:p="http://schemas.microsoft.com/office/2006/metadata/properties" xmlns:ns2="ce419979-8626-41dd-b9de-8522ec850c6a" xmlns:ns3="5e076749-5cb6-4be7-b601-7655927077ed" targetNamespace="http://schemas.microsoft.com/office/2006/metadata/properties" ma:root="true" ma:fieldsID="ea67493efebe4b9bf255c8e0319d1c6e" ns2:_="" ns3:_="">
    <xsd:import namespace="ce419979-8626-41dd-b9de-8522ec850c6a"/>
    <xsd:import namespace="5e076749-5cb6-4be7-b601-7655927077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19979-8626-41dd-b9de-8522ec850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113da54-5074-4012-a566-e1512176d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76749-5cb6-4be7-b601-7655927077e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a2fadae-f498-41e5-99d1-567584fa496d}" ma:internalName="TaxCatchAll" ma:showField="CatchAllData" ma:web="5e076749-5cb6-4be7-b601-765592707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19979-8626-41dd-b9de-8522ec850c6a">
      <Terms xmlns="http://schemas.microsoft.com/office/infopath/2007/PartnerControls"/>
    </lcf76f155ced4ddcb4097134ff3c332f>
    <TaxCatchAll xmlns="5e076749-5cb6-4be7-b601-7655927077ed" xsi:nil="true"/>
  </documentManagement>
</p:properties>
</file>

<file path=customXml/itemProps1.xml><?xml version="1.0" encoding="utf-8"?>
<ds:datastoreItem xmlns:ds="http://schemas.openxmlformats.org/officeDocument/2006/customXml" ds:itemID="{AABCA6CB-A053-43EF-B42E-E035B94E6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D5BC0-7839-45B6-BD4C-ABD64BF997F9}">
  <ds:schemaRefs>
    <ds:schemaRef ds:uri="5e076749-5cb6-4be7-b601-7655927077ed"/>
    <ds:schemaRef ds:uri="ce419979-8626-41dd-b9de-8522ec850c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B43B50-BC34-41F3-9312-528A36FED89D}">
  <ds:schemaRefs>
    <ds:schemaRef ds:uri="5e076749-5cb6-4be7-b601-7655927077ed"/>
    <ds:schemaRef ds:uri="ce419979-8626-41dd-b9de-8522ec850c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Action template:  Earned universalism</vt:lpstr>
      <vt:lpstr>Earned universalism</vt:lpstr>
      <vt:lpstr>How to use this template</vt:lpstr>
      <vt:lpstr>1. Remove bias from systems</vt:lpstr>
      <vt:lpstr>Remove bias from systems</vt:lpstr>
      <vt:lpstr>2. Maintain group focus in universal programs</vt:lpstr>
      <vt:lpstr>Maintain group focus in universal programs</vt:lpstr>
      <vt:lpstr>3. Promote gender partnership</vt:lpstr>
      <vt:lpstr>Promote gender partnership</vt:lpstr>
      <vt:lpstr>A new path to inclusion: How to overcome legal and cultural constraints on building fair workplaces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Joy Ohm</dc:creator>
  <cp:keywords/>
  <dc:description/>
  <cp:revision>3</cp:revision>
  <dcterms:created xsi:type="dcterms:W3CDTF">2024-12-11T01:51:56Z</dcterms:created>
  <dcterms:modified xsi:type="dcterms:W3CDTF">2026-05-07T18:25:53Z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0x01010046FC4FBB59F5A44DA22651F57F9F9C8E</vt:lpwstr>
  </property>
  <property fmtid="{D5CDD505-2E9C-101B-9397-08002B2CF9AE}" pid="3" name="MediaServiceImageTags">
    <vt:lpwstr/>
  </property>
</Properties>
</file>